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49"/>
  </p:notesMasterIdLst>
  <p:sldIdLst>
    <p:sldId id="284" r:id="rId2"/>
    <p:sldId id="272" r:id="rId3"/>
    <p:sldId id="287" r:id="rId4"/>
    <p:sldId id="321" r:id="rId5"/>
    <p:sldId id="322" r:id="rId6"/>
    <p:sldId id="323" r:id="rId7"/>
    <p:sldId id="324" r:id="rId8"/>
    <p:sldId id="288"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 id="315" r:id="rId29"/>
    <p:sldId id="317" r:id="rId30"/>
    <p:sldId id="318" r:id="rId31"/>
    <p:sldId id="319" r:id="rId32"/>
    <p:sldId id="325" r:id="rId33"/>
    <p:sldId id="326" r:id="rId34"/>
    <p:sldId id="327" r:id="rId35"/>
    <p:sldId id="328" r:id="rId36"/>
    <p:sldId id="332" r:id="rId37"/>
    <p:sldId id="329" r:id="rId38"/>
    <p:sldId id="330" r:id="rId39"/>
    <p:sldId id="333" r:id="rId40"/>
    <p:sldId id="331" r:id="rId41"/>
    <p:sldId id="334" r:id="rId42"/>
    <p:sldId id="335" r:id="rId43"/>
    <p:sldId id="336" r:id="rId44"/>
    <p:sldId id="338" r:id="rId45"/>
    <p:sldId id="339" r:id="rId46"/>
    <p:sldId id="337" r:id="rId47"/>
    <p:sldId id="340" r:id="rId4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0000"/>
    <a:srgbClr val="99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693" autoAdjust="0"/>
  </p:normalViewPr>
  <p:slideViewPr>
    <p:cSldViewPr>
      <p:cViewPr>
        <p:scale>
          <a:sx n="79" d="100"/>
          <a:sy n="79" d="100"/>
        </p:scale>
        <p:origin x="-11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F5E66B-D30D-4DB9-808D-1AC3A32B2FC0}" type="datetimeFigureOut">
              <a:rPr lang="es-MX" smtClean="0"/>
              <a:pPr/>
              <a:t>01/05/2018</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2E2DD2-484C-4373-91B9-59863DE8952B}" type="slidenum">
              <a:rPr lang="es-MX" smtClean="0"/>
              <a:pPr/>
              <a:t>‹Nº›</a:t>
            </a:fld>
            <a:endParaRPr lang="es-MX" dirty="0"/>
          </a:p>
        </p:txBody>
      </p:sp>
    </p:spTree>
    <p:extLst>
      <p:ext uri="{BB962C8B-B14F-4D97-AF65-F5344CB8AC3E}">
        <p14:creationId xmlns:p14="http://schemas.microsoft.com/office/powerpoint/2010/main" val="1224740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es-E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9C1011C3-562A-47EB-8DA3-F9362238A6D2}" type="slidenum">
              <a:rPr lang="es-ES" smtClean="0"/>
              <a:pPr/>
              <a:t>13</a:t>
            </a:fld>
            <a:endParaRPr lang="es-ES" dirty="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3CEC309-1FB0-445E-AE8C-6DB1C58FA638}" type="slidenum">
              <a:rPr lang="es-ES" smtClean="0"/>
              <a:pPr/>
              <a:t>16</a:t>
            </a:fld>
            <a:endParaRPr lang="es-ES" dirty="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2BC6E952-CCE4-4EEA-9C82-38583434B920}" type="slidenum">
              <a:rPr lang="es-ES" smtClean="0"/>
              <a:pPr/>
              <a:t>18</a:t>
            </a:fld>
            <a:endParaRPr lang="es-ES" dirty="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863D532C-9E4C-4248-83AE-7C07C69A8180}" type="slidenum">
              <a:rPr lang="es-ES" smtClean="0"/>
              <a:pPr/>
              <a:t>30</a:t>
            </a:fld>
            <a:endParaRPr lang="es-ES" dirty="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a de título">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7" name="6 Marcador de fecha"/>
          <p:cNvSpPr>
            <a:spLocks noGrp="1"/>
          </p:cNvSpPr>
          <p:nvPr>
            <p:ph type="dt" sz="half" idx="10"/>
          </p:nvPr>
        </p:nvSpPr>
        <p:spPr>
          <a:xfrm>
            <a:off x="457200" y="6093296"/>
            <a:ext cx="2133600" cy="628179"/>
          </a:xfrm>
          <a:prstGeom prst="rect">
            <a:avLst/>
          </a:prstGeom>
        </p:spPr>
        <p:txBody>
          <a:bodyPr/>
          <a:lstStyle/>
          <a:p>
            <a:pPr>
              <a:defRPr/>
            </a:pPr>
            <a:endParaRPr lang="es-ES" altLang="en-US" dirty="0"/>
          </a:p>
        </p:txBody>
      </p:sp>
      <p:sp>
        <p:nvSpPr>
          <p:cNvPr id="8" name="7 Marcador de número de diapositiva"/>
          <p:cNvSpPr>
            <a:spLocks noGrp="1"/>
          </p:cNvSpPr>
          <p:nvPr>
            <p:ph type="sldNum" sz="quarter" idx="11"/>
          </p:nvPr>
        </p:nvSpPr>
        <p:spPr/>
        <p:txBody>
          <a:bodyPr/>
          <a:lstStyle/>
          <a:p>
            <a:pPr>
              <a:defRPr/>
            </a:pPr>
            <a:fld id="{D223702B-805B-4FD3-BFD9-46D61BA8C21D}" type="slidenum">
              <a:rPr lang="es-ES" altLang="en-US" smtClean="0"/>
              <a:pPr>
                <a:defRPr/>
              </a:pPr>
              <a:t>‹Nº›</a:t>
            </a:fld>
            <a:endParaRPr lang="es-ES" altLang="en-US" dirty="0"/>
          </a:p>
        </p:txBody>
      </p:sp>
      <p:sp>
        <p:nvSpPr>
          <p:cNvPr id="9" name="8 Marcador de pie de página"/>
          <p:cNvSpPr>
            <a:spLocks noGrp="1"/>
          </p:cNvSpPr>
          <p:nvPr>
            <p:ph type="ftr" sz="quarter" idx="12"/>
          </p:nvPr>
        </p:nvSpPr>
        <p:spPr/>
        <p:txBody>
          <a:bodyPr/>
          <a:lstStyle/>
          <a:p>
            <a:pPr>
              <a:defRPr/>
            </a:pPr>
            <a:r>
              <a:rPr lang="es-ES" altLang="en-US" dirty="0" smtClean="0"/>
              <a:t>Profesor José De La Cruz</a:t>
            </a:r>
            <a:endParaRPr lang="es-ES" altLang="en-US" dirty="0"/>
          </a:p>
        </p:txBody>
      </p:sp>
      <p:sp>
        <p:nvSpPr>
          <p:cNvPr id="10" name="9 Título"/>
          <p:cNvSpPr>
            <a:spLocks noGrp="1"/>
          </p:cNvSpPr>
          <p:nvPr>
            <p:ph type="title"/>
          </p:nvPr>
        </p:nvSpPr>
        <p:spPr/>
        <p:txBody>
          <a:bodyPr/>
          <a:lstStyle/>
          <a:p>
            <a:r>
              <a:rPr lang="es-ES" smtClean="0"/>
              <a:t>Haga clic para modificar el estilo de título del patrón</a:t>
            </a:r>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093296"/>
            <a:ext cx="2133600" cy="628179"/>
          </a:xfrm>
          <a:prstGeom prst="rect">
            <a:avLst/>
          </a:prstGeom>
        </p:spPr>
        <p:txBody>
          <a:bodyPr/>
          <a:lstStyle/>
          <a:p>
            <a:pPr>
              <a:defRPr/>
            </a:pPr>
            <a:endParaRPr lang="es-ES" altLang="en-US" dirty="0"/>
          </a:p>
        </p:txBody>
      </p:sp>
      <p:sp>
        <p:nvSpPr>
          <p:cNvPr id="5" name="4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6" name="5 Marcador de número de diapositiva"/>
          <p:cNvSpPr>
            <a:spLocks noGrp="1"/>
          </p:cNvSpPr>
          <p:nvPr>
            <p:ph type="sldNum" sz="quarter" idx="12"/>
          </p:nvPr>
        </p:nvSpPr>
        <p:spPr/>
        <p:txBody>
          <a:bodyPr/>
          <a:lstStyle/>
          <a:p>
            <a:pPr>
              <a:defRPr/>
            </a:pPr>
            <a:fld id="{3AF7965B-7864-46E0-8F67-AC71F3324C3D}" type="slidenum">
              <a:rPr lang="es-ES" altLang="en-US" smtClean="0"/>
              <a:pPr>
                <a:defRPr/>
              </a:pPr>
              <a:t>‹Nº›</a:t>
            </a:fld>
            <a:endParaRPr lang="es-E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a:xfrm>
            <a:off x="457200" y="6093296"/>
            <a:ext cx="2133600" cy="628179"/>
          </a:xfrm>
          <a:prstGeom prst="rect">
            <a:avLst/>
          </a:prstGeom>
        </p:spPr>
        <p:txBody>
          <a:bodyPr/>
          <a:lstStyle/>
          <a:p>
            <a:pPr>
              <a:defRPr/>
            </a:pPr>
            <a:endParaRPr lang="es-ES" altLang="en-US" dirty="0"/>
          </a:p>
        </p:txBody>
      </p:sp>
      <p:sp>
        <p:nvSpPr>
          <p:cNvPr id="6" name="5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7" name="6 Marcador de número de diapositiva"/>
          <p:cNvSpPr>
            <a:spLocks noGrp="1"/>
          </p:cNvSpPr>
          <p:nvPr>
            <p:ph type="sldNum" sz="quarter" idx="12"/>
          </p:nvPr>
        </p:nvSpPr>
        <p:spPr/>
        <p:txBody>
          <a:bodyPr/>
          <a:lstStyle/>
          <a:p>
            <a:pPr>
              <a:defRPr/>
            </a:pPr>
            <a:fld id="{39C836AE-FC7E-42F9-90FD-DA84877369E1}" type="slidenum">
              <a:rPr lang="es-ES" altLang="en-US" smtClean="0"/>
              <a:pPr>
                <a:defRPr/>
              </a:pPr>
              <a:t>‹Nº›</a:t>
            </a:fld>
            <a:endParaRPr lang="es-E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a:xfrm>
            <a:off x="457200" y="6093296"/>
            <a:ext cx="2133600" cy="628179"/>
          </a:xfrm>
          <a:prstGeom prst="rect">
            <a:avLst/>
          </a:prstGeom>
        </p:spPr>
        <p:txBody>
          <a:bodyPr/>
          <a:lstStyle/>
          <a:p>
            <a:pPr>
              <a:defRPr/>
            </a:pPr>
            <a:endParaRPr lang="es-ES" altLang="en-US" dirty="0"/>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5" name="4 Marcador de número de diapositiva"/>
          <p:cNvSpPr>
            <a:spLocks noGrp="1"/>
          </p:cNvSpPr>
          <p:nvPr>
            <p:ph type="sldNum" sz="quarter" idx="12"/>
          </p:nvPr>
        </p:nvSpPr>
        <p:spPr/>
        <p:txBody>
          <a:bodyPr/>
          <a:lstStyle/>
          <a:p>
            <a:pPr>
              <a:defRPr/>
            </a:pPr>
            <a:fld id="{10F8954E-0DE8-49C0-A02E-F8D99FBD2242}" type="slidenum">
              <a:rPr lang="es-ES" altLang="en-US" smtClean="0"/>
              <a:pPr>
                <a:defRPr/>
              </a:pPr>
              <a:t>‹Nº›</a:t>
            </a:fld>
            <a:endParaRPr lang="es-E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093296"/>
            <a:ext cx="2133600" cy="628179"/>
          </a:xfrm>
          <a:prstGeom prst="rect">
            <a:avLst/>
          </a:prstGeom>
        </p:spPr>
        <p:txBody>
          <a:bodyPr/>
          <a:lstStyle/>
          <a:p>
            <a:pPr>
              <a:defRPr/>
            </a:pPr>
            <a:endParaRPr lang="es-ES" altLang="en-US" dirty="0"/>
          </a:p>
        </p:txBody>
      </p:sp>
      <p:sp>
        <p:nvSpPr>
          <p:cNvPr id="6" name="5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7" name="6 Marcador de número de diapositiva"/>
          <p:cNvSpPr>
            <a:spLocks noGrp="1"/>
          </p:cNvSpPr>
          <p:nvPr>
            <p:ph type="sldNum" sz="quarter" idx="12"/>
          </p:nvPr>
        </p:nvSpPr>
        <p:spPr/>
        <p:txBody>
          <a:bodyPr/>
          <a:lstStyle/>
          <a:p>
            <a:pPr>
              <a:defRPr/>
            </a:pPr>
            <a:fld id="{216B2464-AD5A-4A4B-A107-15A3A0D5E813}" type="slidenum">
              <a:rPr lang="es-ES" altLang="en-US" smtClean="0"/>
              <a:pPr>
                <a:defRPr/>
              </a:pPr>
              <a:t>‹Nº›</a:t>
            </a:fld>
            <a:endParaRPr lang="es-E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a:xfrm>
            <a:off x="6727825" y="6408738"/>
            <a:ext cx="1919288" cy="365125"/>
          </a:xfrm>
          <a:prstGeom prst="rect">
            <a:avLst/>
          </a:prstGeom>
        </p:spPr>
        <p:txBody>
          <a:bodyPr/>
          <a:lstStyle>
            <a:lvl1pPr>
              <a:defRPr/>
            </a:lvl1pPr>
          </a:lstStyle>
          <a:p>
            <a:pPr>
              <a:defRPr/>
            </a:pPr>
            <a:endParaRPr lang="es-ES_tradnl" dirty="0"/>
          </a:p>
        </p:txBody>
      </p:sp>
      <p:sp>
        <p:nvSpPr>
          <p:cNvPr id="3" name="21 Marcador de pie de página"/>
          <p:cNvSpPr>
            <a:spLocks noGrp="1"/>
          </p:cNvSpPr>
          <p:nvPr>
            <p:ph type="ftr" sz="quarter" idx="11"/>
          </p:nvPr>
        </p:nvSpPr>
        <p:spPr/>
        <p:txBody>
          <a:bodyPr/>
          <a:lstStyle>
            <a:lvl1pPr>
              <a:defRPr/>
            </a:lvl1pPr>
          </a:lstStyle>
          <a:p>
            <a:pPr>
              <a:defRPr/>
            </a:pPr>
            <a:r>
              <a:rPr lang="es-ES_tradnl" dirty="0" smtClean="0"/>
              <a:t>Profesor José De La Cruz</a:t>
            </a:r>
            <a:endParaRPr lang="es-ES_tradnl" dirty="0"/>
          </a:p>
        </p:txBody>
      </p:sp>
      <p:sp>
        <p:nvSpPr>
          <p:cNvPr id="4" name="17 Marcador de número de diapositiva"/>
          <p:cNvSpPr>
            <a:spLocks noGrp="1"/>
          </p:cNvSpPr>
          <p:nvPr>
            <p:ph type="sldNum" sz="quarter" idx="12"/>
          </p:nvPr>
        </p:nvSpPr>
        <p:spPr/>
        <p:txBody>
          <a:bodyPr/>
          <a:lstStyle>
            <a:lvl1pPr>
              <a:defRPr/>
            </a:lvl1pPr>
          </a:lstStyle>
          <a:p>
            <a:pPr>
              <a:defRPr/>
            </a:pPr>
            <a:fld id="{963CE0D4-731B-4F54-A9C8-069A5E437A93}" type="slidenum">
              <a:rPr lang="es-ES_tradnl"/>
              <a:pPr>
                <a:defRPr/>
              </a:pPr>
              <a:t>‹Nº›</a:t>
            </a:fld>
            <a:endParaRPr lang="es-ES_tradn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67544" y="692696"/>
            <a:ext cx="8229600" cy="1143000"/>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457200" y="1988840"/>
            <a:ext cx="8229600" cy="413732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5" name="4 Marcador de pie de página"/>
          <p:cNvSpPr>
            <a:spLocks noGrp="1"/>
          </p:cNvSpPr>
          <p:nvPr>
            <p:ph type="ftr" sz="quarter" idx="3"/>
          </p:nvPr>
        </p:nvSpPr>
        <p:spPr>
          <a:xfrm>
            <a:off x="467544" y="630932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s-ES" altLang="en-US" dirty="0" smtClean="0"/>
              <a:t>Profesor José De La Cruz</a:t>
            </a:r>
            <a:endParaRPr lang="es-ES" altLang="en-U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4BFCC40-6F07-49BE-A759-81DFA26CA47D}" type="slidenum">
              <a:rPr lang="es-ES" altLang="en-US" smtClean="0"/>
              <a:pPr>
                <a:defRPr/>
              </a:pPr>
              <a:t>‹Nº›</a:t>
            </a:fld>
            <a:endParaRPr lang="es-ES" altLang="en-US" dirty="0"/>
          </a:p>
        </p:txBody>
      </p:sp>
      <p:pic>
        <p:nvPicPr>
          <p:cNvPr id="1027" name="Picture 3"/>
          <p:cNvPicPr>
            <a:picLocks noChangeAspect="1" noChangeArrowheads="1"/>
          </p:cNvPicPr>
          <p:nvPr/>
        </p:nvPicPr>
        <p:blipFill>
          <a:blip r:embed="rId8" cstate="print"/>
          <a:srcRect/>
          <a:stretch>
            <a:fillRect/>
          </a:stretch>
        </p:blipFill>
        <p:spPr bwMode="auto">
          <a:xfrm>
            <a:off x="0" y="0"/>
            <a:ext cx="2133600" cy="409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11.jpeg"/><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5.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6.xml"/><Relationship Id="rId5" Type="http://schemas.openxmlformats.org/officeDocument/2006/relationships/image" Target="../media/image23.jpeg"/><Relationship Id="rId4" Type="http://schemas.openxmlformats.org/officeDocument/2006/relationships/image" Target="../media/image22.jpeg"/></Relationships>
</file>

<file path=ppt/slides/_rels/slide2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6.xml"/><Relationship Id="rId4" Type="http://schemas.openxmlformats.org/officeDocument/2006/relationships/image" Target="../media/image26.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29.gi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p:txBody>
          <a:bodyPr/>
          <a:lstStyle/>
          <a:p>
            <a:r>
              <a:rPr lang="es-MX" dirty="0" smtClean="0"/>
              <a:t>Teoría Atómica</a:t>
            </a:r>
          </a:p>
          <a:p>
            <a:r>
              <a:rPr lang="es-MX" dirty="0" smtClean="0"/>
              <a:t>500</a:t>
            </a:r>
            <a:endParaRPr lang="es-MX" dirty="0"/>
          </a:p>
        </p:txBody>
      </p:sp>
      <p:sp>
        <p:nvSpPr>
          <p:cNvPr id="4" name="3 Marcador de pie de página"/>
          <p:cNvSpPr>
            <a:spLocks noGrp="1"/>
          </p:cNvSpPr>
          <p:nvPr>
            <p:ph type="ftr" sz="quarter" idx="12"/>
          </p:nvPr>
        </p:nvSpPr>
        <p:spPr/>
        <p:txBody>
          <a:bodyPr/>
          <a:lstStyle/>
          <a:p>
            <a:pPr>
              <a:defRPr/>
            </a:pPr>
            <a:r>
              <a:rPr lang="es-ES" altLang="en-US" dirty="0" smtClean="0"/>
              <a:t>Profesor José De La Cruz</a:t>
            </a:r>
            <a:endParaRPr lang="es-ES" altLang="en-US" dirty="0"/>
          </a:p>
        </p:txBody>
      </p:sp>
      <p:sp>
        <p:nvSpPr>
          <p:cNvPr id="2" name="1 Título"/>
          <p:cNvSpPr>
            <a:spLocks noGrp="1"/>
          </p:cNvSpPr>
          <p:nvPr>
            <p:ph type="title"/>
          </p:nvPr>
        </p:nvSpPr>
        <p:spPr/>
        <p:txBody>
          <a:bodyPr>
            <a:normAutofit/>
          </a:bodyPr>
          <a:lstStyle/>
          <a:p>
            <a:pPr fontAlgn="auto">
              <a:spcAft>
                <a:spcPts val="0"/>
              </a:spcAft>
              <a:defRPr/>
            </a:pPr>
            <a:r>
              <a:rPr lang="es-CL" dirty="0" smtClean="0"/>
              <a:t>Eje: </a:t>
            </a:r>
            <a:r>
              <a:rPr lang="es-MX" dirty="0" smtClean="0"/>
              <a:t>Estructura Atómica</a:t>
            </a:r>
            <a:endParaRPr lang="es-C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9"/>
          <p:cNvGrpSpPr>
            <a:grpSpLocks/>
          </p:cNvGrpSpPr>
          <p:nvPr/>
        </p:nvGrpSpPr>
        <p:grpSpPr bwMode="auto">
          <a:xfrm>
            <a:off x="684213" y="1212850"/>
            <a:ext cx="7848600" cy="4376738"/>
            <a:chOff x="431" y="527"/>
            <a:chExt cx="4944" cy="2757"/>
          </a:xfrm>
        </p:grpSpPr>
        <p:sp>
          <p:nvSpPr>
            <p:cNvPr id="14339" name="Rectangle 4"/>
            <p:cNvSpPr>
              <a:spLocks noChangeArrowheads="1"/>
            </p:cNvSpPr>
            <p:nvPr/>
          </p:nvSpPr>
          <p:spPr bwMode="auto">
            <a:xfrm>
              <a:off x="431" y="527"/>
              <a:ext cx="4944" cy="404"/>
            </a:xfrm>
            <a:prstGeom prst="rect">
              <a:avLst/>
            </a:prstGeom>
            <a:solidFill>
              <a:schemeClr val="accent1"/>
            </a:solidFill>
            <a:ln w="9525">
              <a:noFill/>
              <a:miter lim="800000"/>
              <a:headEnd/>
              <a:tailEnd/>
            </a:ln>
          </p:spPr>
          <p:txBody>
            <a:bodyPr anchor="ctr">
              <a:spAutoFit/>
            </a:bodyPr>
            <a:lstStyle/>
            <a:p>
              <a:pPr algn="just"/>
              <a:r>
                <a:rPr lang="es-ES" b="1" dirty="0"/>
                <a:t>La teoría de Dalton impulsó los conocimientos químicos durante un siglo. A pesar de sus intentos, </a:t>
              </a:r>
            </a:p>
          </p:txBody>
        </p:sp>
        <p:sp>
          <p:nvSpPr>
            <p:cNvPr id="14340" name="Rectangle 5"/>
            <p:cNvSpPr>
              <a:spLocks noChangeArrowheads="1"/>
            </p:cNvSpPr>
            <p:nvPr/>
          </p:nvSpPr>
          <p:spPr bwMode="auto">
            <a:xfrm>
              <a:off x="612" y="1207"/>
              <a:ext cx="4627" cy="756"/>
            </a:xfrm>
            <a:prstGeom prst="rect">
              <a:avLst/>
            </a:prstGeom>
            <a:noFill/>
            <a:ln w="9525">
              <a:solidFill>
                <a:srgbClr val="FE3838"/>
              </a:solidFill>
              <a:miter lim="800000"/>
              <a:headEnd/>
              <a:tailEnd/>
            </a:ln>
          </p:spPr>
          <p:txBody>
            <a:bodyPr>
              <a:spAutoFit/>
            </a:bodyPr>
            <a:lstStyle/>
            <a:p>
              <a:pPr algn="just"/>
              <a:r>
                <a:rPr lang="es-ES" b="1" dirty="0"/>
                <a:t>Dalton no consiguió medir la masa absoluta de los átomos, pues sabemos que es extremadamente pequeña, por lo que trató de calcular la masa de los átomos con relación al hidrógeno, al que </a:t>
              </a:r>
              <a:r>
                <a:rPr lang="es-ES" b="1" dirty="0" smtClean="0"/>
                <a:t>dio </a:t>
              </a:r>
              <a:r>
                <a:rPr lang="es-ES" b="1" dirty="0"/>
                <a:t>el valor unidad. </a:t>
              </a:r>
              <a:endParaRPr lang="es-ES" dirty="0"/>
            </a:p>
          </p:txBody>
        </p:sp>
        <p:sp>
          <p:nvSpPr>
            <p:cNvPr id="14341" name="Rectangle 6"/>
            <p:cNvSpPr>
              <a:spLocks noChangeArrowheads="1"/>
            </p:cNvSpPr>
            <p:nvPr/>
          </p:nvSpPr>
          <p:spPr bwMode="auto">
            <a:xfrm>
              <a:off x="431" y="2205"/>
              <a:ext cx="3404" cy="231"/>
            </a:xfrm>
            <a:prstGeom prst="rect">
              <a:avLst/>
            </a:prstGeom>
            <a:solidFill>
              <a:schemeClr val="accent1"/>
            </a:solidFill>
            <a:ln w="9525">
              <a:noFill/>
              <a:miter lim="800000"/>
              <a:headEnd/>
              <a:tailEnd/>
            </a:ln>
          </p:spPr>
          <p:txBody>
            <a:bodyPr wrap="none">
              <a:spAutoFit/>
            </a:bodyPr>
            <a:lstStyle/>
            <a:p>
              <a:r>
                <a:rPr lang="es-ES" b="1" dirty="0"/>
                <a:t>Así surgió la escala química de masa atómicas.</a:t>
              </a:r>
              <a:r>
                <a:rPr lang="es-ES" dirty="0"/>
                <a:t> </a:t>
              </a:r>
            </a:p>
          </p:txBody>
        </p:sp>
        <p:sp>
          <p:nvSpPr>
            <p:cNvPr id="14342" name="Rectangle 7"/>
            <p:cNvSpPr>
              <a:spLocks noChangeArrowheads="1"/>
            </p:cNvSpPr>
            <p:nvPr/>
          </p:nvSpPr>
          <p:spPr bwMode="auto">
            <a:xfrm>
              <a:off x="612" y="2701"/>
              <a:ext cx="4627" cy="583"/>
            </a:xfrm>
            <a:prstGeom prst="rect">
              <a:avLst/>
            </a:prstGeom>
            <a:noFill/>
            <a:ln w="9525">
              <a:solidFill>
                <a:srgbClr val="FE3838"/>
              </a:solidFill>
              <a:miter lim="800000"/>
              <a:headEnd/>
              <a:tailEnd/>
            </a:ln>
          </p:spPr>
          <p:txBody>
            <a:bodyPr anchor="ctr">
              <a:spAutoFit/>
            </a:bodyPr>
            <a:lstStyle/>
            <a:p>
              <a:pPr algn="just"/>
              <a:r>
                <a:rPr lang="es-ES" b="1" dirty="0"/>
                <a:t>Posteriormente se tomó como átomo de referencia el oxígeno, al que se atribuyó una masa igual a 16, y se definió la unidad de masa atómica (</a:t>
              </a:r>
              <a:r>
                <a:rPr lang="es-ES" b="1" dirty="0"/>
                <a:t>uma</a:t>
              </a:r>
              <a:r>
                <a:rPr lang="es-ES" b="1" dirty="0"/>
                <a:t>) como 1/16 de la masa del oxígeno. </a:t>
              </a: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3"/>
          <p:cNvGrpSpPr>
            <a:grpSpLocks/>
          </p:cNvGrpSpPr>
          <p:nvPr/>
        </p:nvGrpSpPr>
        <p:grpSpPr bwMode="auto">
          <a:xfrm>
            <a:off x="900113" y="692150"/>
            <a:ext cx="7775575" cy="5089525"/>
            <a:chOff x="567" y="436"/>
            <a:chExt cx="4898" cy="3206"/>
          </a:xfrm>
        </p:grpSpPr>
        <p:sp>
          <p:nvSpPr>
            <p:cNvPr id="15363" name="Rectangle 4"/>
            <p:cNvSpPr>
              <a:spLocks noChangeArrowheads="1"/>
            </p:cNvSpPr>
            <p:nvPr/>
          </p:nvSpPr>
          <p:spPr bwMode="auto">
            <a:xfrm>
              <a:off x="567" y="890"/>
              <a:ext cx="4853" cy="366"/>
            </a:xfrm>
            <a:prstGeom prst="rect">
              <a:avLst/>
            </a:prstGeom>
            <a:noFill/>
            <a:ln w="9525">
              <a:noFill/>
              <a:miter lim="800000"/>
              <a:headEnd/>
              <a:tailEnd/>
            </a:ln>
          </p:spPr>
          <p:txBody>
            <a:bodyPr anchor="ctr">
              <a:spAutoFit/>
            </a:bodyPr>
            <a:lstStyle/>
            <a:p>
              <a:r>
                <a:rPr lang="es-ES" sz="1600" b="1" dirty="0">
                  <a:latin typeface="Arial Unicode MS" pitchFamily="34" charset="-128"/>
                </a:rPr>
                <a:t>Físico  Británico  estudió  las  propiedades  eléctricas de la materia, especial-mente la de los gases.</a:t>
              </a:r>
              <a:r>
                <a:rPr lang="es-ES" sz="1600" b="1" dirty="0">
                  <a:latin typeface="Garamond" pitchFamily="18" charset="0"/>
                </a:rPr>
                <a:t>       </a:t>
              </a:r>
              <a:endParaRPr lang="es-ES" dirty="0"/>
            </a:p>
          </p:txBody>
        </p:sp>
        <p:sp>
          <p:nvSpPr>
            <p:cNvPr id="15364" name="Rectangle 6"/>
            <p:cNvSpPr>
              <a:spLocks noChangeArrowheads="1"/>
            </p:cNvSpPr>
            <p:nvPr/>
          </p:nvSpPr>
          <p:spPr bwMode="auto">
            <a:xfrm>
              <a:off x="567" y="436"/>
              <a:ext cx="2549" cy="23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r>
                <a:rPr lang="es-ES" b="1" dirty="0">
                  <a:latin typeface="Arial Unicode MS" pitchFamily="34" charset="-128"/>
                </a:rPr>
                <a:t>Joseph John Thomson (1856-1940)</a:t>
              </a:r>
            </a:p>
          </p:txBody>
        </p:sp>
        <p:sp>
          <p:nvSpPr>
            <p:cNvPr id="15365" name="Rectangle 7"/>
            <p:cNvSpPr>
              <a:spLocks noChangeArrowheads="1"/>
            </p:cNvSpPr>
            <p:nvPr/>
          </p:nvSpPr>
          <p:spPr bwMode="auto">
            <a:xfrm>
              <a:off x="2426" y="1570"/>
              <a:ext cx="2949" cy="98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spAutoFit/>
            </a:bodyPr>
            <a:lstStyle/>
            <a:p>
              <a:pPr algn="just"/>
              <a:r>
                <a:rPr lang="es-ES" sz="1600" b="1" dirty="0">
                  <a:latin typeface="Arial Unicode MS" pitchFamily="34" charset="-128"/>
                </a:rPr>
                <a:t>Descubrió  que  los rayos catódicos estaban formados por partículas cargadas  negativamente  (hoy en día llamadas electrones), de las que determinó la relación entre su carga y masa. En 1906 le fue concedido el premio Nobel por sus trabajos.</a:t>
              </a:r>
            </a:p>
          </p:txBody>
        </p:sp>
        <p:pic>
          <p:nvPicPr>
            <p:cNvPr id="15366" name="Picture 8" descr="J"/>
            <p:cNvPicPr>
              <a:picLocks noChangeAspect="1" noChangeArrowheads="1"/>
            </p:cNvPicPr>
            <p:nvPr/>
          </p:nvPicPr>
          <p:blipFill>
            <a:blip r:embed="rId2"/>
            <a:srcRect/>
            <a:stretch>
              <a:fillRect/>
            </a:stretch>
          </p:blipFill>
          <p:spPr bwMode="auto">
            <a:xfrm>
              <a:off x="657" y="1480"/>
              <a:ext cx="1600" cy="1224"/>
            </a:xfrm>
            <a:prstGeom prst="rect">
              <a:avLst/>
            </a:prstGeom>
            <a:noFill/>
            <a:ln w="9525">
              <a:noFill/>
              <a:miter lim="800000"/>
              <a:headEnd/>
              <a:tailEnd/>
            </a:ln>
          </p:spPr>
        </p:pic>
        <p:sp>
          <p:nvSpPr>
            <p:cNvPr id="15367" name="Rectangle 12"/>
            <p:cNvSpPr>
              <a:spLocks noChangeArrowheads="1"/>
            </p:cNvSpPr>
            <p:nvPr/>
          </p:nvSpPr>
          <p:spPr bwMode="auto">
            <a:xfrm>
              <a:off x="612" y="3060"/>
              <a:ext cx="4853" cy="58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nchor="ctr">
              <a:spAutoFit/>
            </a:bodyPr>
            <a:lstStyle/>
            <a:p>
              <a:r>
                <a:rPr lang="es-ES" dirty="0"/>
                <a:t>Millikan</a:t>
              </a:r>
              <a:r>
                <a:rPr lang="es-ES" dirty="0"/>
                <a:t>  calculó experimentalmente el valor de la carga eléctrica negativa de un electrón mediante su experimento con gotas de aceite entre placas de un condensador. </a:t>
              </a:r>
              <a:r>
                <a:rPr lang="es-ES" dirty="0" smtClean="0"/>
                <a:t>Dio </a:t>
              </a:r>
              <a:r>
                <a:rPr lang="es-ES" dirty="0"/>
                <a:t>como valor de dicha carga </a:t>
              </a:r>
              <a:r>
                <a:rPr lang="es-ES" b="1" dirty="0">
                  <a:solidFill>
                    <a:srgbClr val="FE3838"/>
                  </a:solidFill>
                </a:rPr>
                <a:t>e = 1,6</a:t>
              </a:r>
              <a:r>
                <a:rPr lang="en-US" b="1" dirty="0">
                  <a:solidFill>
                    <a:srgbClr val="FE3838"/>
                  </a:solidFill>
                  <a:cs typeface="Arial" charset="0"/>
                </a:rPr>
                <a:t>×</a:t>
              </a:r>
              <a:r>
                <a:rPr lang="es-ES" b="1" dirty="0">
                  <a:solidFill>
                    <a:srgbClr val="FE3838"/>
                  </a:solidFill>
                </a:rPr>
                <a:t>10</a:t>
              </a:r>
              <a:r>
                <a:rPr lang="es-ES" b="1" baseline="30000" dirty="0">
                  <a:solidFill>
                    <a:srgbClr val="FE3838"/>
                  </a:solidFill>
                </a:rPr>
                <a:t>-19</a:t>
              </a:r>
              <a:r>
                <a:rPr lang="es-ES" b="1" dirty="0">
                  <a:solidFill>
                    <a:srgbClr val="FE3838"/>
                  </a:solidFill>
                </a:rPr>
                <a:t> culombios</a:t>
              </a:r>
              <a:r>
                <a:rPr lang="es-ES" dirty="0"/>
                <a:t>. </a:t>
              </a: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2"/>
          <p:cNvGrpSpPr>
            <a:grpSpLocks/>
          </p:cNvGrpSpPr>
          <p:nvPr/>
        </p:nvGrpSpPr>
        <p:grpSpPr bwMode="auto">
          <a:xfrm>
            <a:off x="828675" y="730250"/>
            <a:ext cx="7905751" cy="5362575"/>
            <a:chOff x="522" y="391"/>
            <a:chExt cx="4980" cy="3378"/>
          </a:xfrm>
        </p:grpSpPr>
        <p:pic>
          <p:nvPicPr>
            <p:cNvPr id="16387" name="Picture 5" descr="rayos_catodicos2"/>
            <p:cNvPicPr>
              <a:picLocks noChangeAspect="1" noChangeArrowheads="1" noCrop="1"/>
            </p:cNvPicPr>
            <p:nvPr/>
          </p:nvPicPr>
          <p:blipFill>
            <a:blip r:embed="rId2"/>
            <a:srcRect/>
            <a:stretch>
              <a:fillRect/>
            </a:stretch>
          </p:blipFill>
          <p:spPr bwMode="auto">
            <a:xfrm>
              <a:off x="522" y="1616"/>
              <a:ext cx="3643" cy="1518"/>
            </a:xfrm>
            <a:prstGeom prst="rect">
              <a:avLst/>
            </a:prstGeom>
            <a:noFill/>
            <a:ln w="9525">
              <a:noFill/>
              <a:miter lim="800000"/>
              <a:headEnd/>
              <a:tailEnd/>
            </a:ln>
          </p:spPr>
        </p:pic>
        <p:sp>
          <p:nvSpPr>
            <p:cNvPr id="16388" name="Rectangle 6"/>
            <p:cNvSpPr>
              <a:spLocks noChangeArrowheads="1"/>
            </p:cNvSpPr>
            <p:nvPr/>
          </p:nvSpPr>
          <p:spPr bwMode="auto">
            <a:xfrm>
              <a:off x="522" y="391"/>
              <a:ext cx="4717" cy="577"/>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nchor="ctr">
              <a:spAutoFit/>
            </a:bodyPr>
            <a:lstStyle/>
            <a:p>
              <a:pPr algn="just"/>
              <a:r>
                <a:rPr lang="es-ES" b="1" dirty="0"/>
                <a:t>La medida directa del cociente carga-masa, e/m, de los electrones por </a:t>
              </a:r>
              <a:r>
                <a:rPr lang="es-ES" b="1" dirty="0"/>
                <a:t>J.J.Thomson</a:t>
              </a:r>
              <a:r>
                <a:rPr lang="es-ES" b="1" dirty="0"/>
                <a:t> en 1897 puede considerarse justamente como el principio para la compresión actual de la estructura atómica. </a:t>
              </a:r>
            </a:p>
          </p:txBody>
        </p:sp>
        <p:sp>
          <p:nvSpPr>
            <p:cNvPr id="16389" name="Rectangle 7"/>
            <p:cNvSpPr>
              <a:spLocks noChangeArrowheads="1"/>
            </p:cNvSpPr>
            <p:nvPr/>
          </p:nvSpPr>
          <p:spPr bwMode="auto">
            <a:xfrm>
              <a:off x="522" y="1112"/>
              <a:ext cx="4717" cy="404"/>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nchor="ctr">
              <a:spAutoFit/>
            </a:bodyPr>
            <a:lstStyle/>
            <a:p>
              <a:r>
                <a:rPr lang="es-ES" b="1" dirty="0"/>
                <a:t>El clásico experimento de Thomson se desarrolló a partir del estudio de las descargas eléctricas en gases.</a:t>
              </a:r>
            </a:p>
          </p:txBody>
        </p:sp>
        <p:sp>
          <p:nvSpPr>
            <p:cNvPr id="16390" name="Rectangle 8"/>
            <p:cNvSpPr>
              <a:spLocks noChangeArrowheads="1"/>
            </p:cNvSpPr>
            <p:nvPr/>
          </p:nvSpPr>
          <p:spPr bwMode="auto">
            <a:xfrm>
              <a:off x="4255" y="2024"/>
              <a:ext cx="1247" cy="460"/>
            </a:xfrm>
            <a:prstGeom prst="rect">
              <a:avLst/>
            </a:prstGeom>
            <a:solidFill>
              <a:srgbClr val="00FF00"/>
            </a:solidFill>
            <a:ln w="9525">
              <a:noFill/>
              <a:miter lim="800000"/>
              <a:headEnd/>
              <a:tailEnd/>
            </a:ln>
          </p:spPr>
          <p:txBody>
            <a:bodyPr anchor="ctr">
              <a:spAutoFit/>
            </a:bodyPr>
            <a:lstStyle/>
            <a:p>
              <a:pPr algn="just"/>
              <a:r>
                <a:rPr lang="es-ES" sz="1400" b="1" dirty="0"/>
                <a:t>Tubo de rayos catódicos utilizado por Thomson</a:t>
              </a:r>
              <a:endParaRPr lang="es-ES" sz="1400" dirty="0"/>
            </a:p>
          </p:txBody>
        </p:sp>
        <p:sp>
          <p:nvSpPr>
            <p:cNvPr id="16391" name="Rectangle 10"/>
            <p:cNvSpPr>
              <a:spLocks noChangeArrowheads="1"/>
            </p:cNvSpPr>
            <p:nvPr/>
          </p:nvSpPr>
          <p:spPr bwMode="auto">
            <a:xfrm>
              <a:off x="522" y="3249"/>
              <a:ext cx="4717" cy="52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spAutoFit/>
            </a:bodyPr>
            <a:lstStyle/>
            <a:p>
              <a:r>
                <a:rPr lang="es-ES" sz="1600" b="1" dirty="0">
                  <a:latin typeface="Arial Unicode MS" pitchFamily="34" charset="-128"/>
                </a:rPr>
                <a:t>Cuando se sitúan unas aberturas en A y B, el brillo se limita a un punto bien definido sobre el vidrio, este  punto  puede desviarse mediante campos eléctricos o magnéticos. </a:t>
              </a: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2"/>
          <p:cNvGrpSpPr>
            <a:grpSpLocks/>
          </p:cNvGrpSpPr>
          <p:nvPr/>
        </p:nvGrpSpPr>
        <p:grpSpPr bwMode="auto">
          <a:xfrm>
            <a:off x="1317292" y="764705"/>
            <a:ext cx="6927850" cy="3986904"/>
            <a:chOff x="612" y="527"/>
            <a:chExt cx="4364" cy="2594"/>
          </a:xfrm>
        </p:grpSpPr>
        <p:sp>
          <p:nvSpPr>
            <p:cNvPr id="17411" name="Rectangle 4"/>
            <p:cNvSpPr>
              <a:spLocks noChangeArrowheads="1"/>
            </p:cNvSpPr>
            <p:nvPr/>
          </p:nvSpPr>
          <p:spPr bwMode="auto">
            <a:xfrm>
              <a:off x="612" y="527"/>
              <a:ext cx="2268" cy="23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spcBef>
                  <a:spcPct val="30000"/>
                </a:spcBef>
              </a:pPr>
              <a:r>
                <a:rPr lang="es-AR" b="1" dirty="0">
                  <a:latin typeface="Arial Unicode MS" pitchFamily="34" charset="-128"/>
                </a:rPr>
                <a:t>Thomson introduce así las ideas :</a:t>
              </a:r>
              <a:endParaRPr lang="en-US" b="1" dirty="0">
                <a:latin typeface="Arial Unicode MS" pitchFamily="34" charset="-128"/>
              </a:endParaRPr>
            </a:p>
          </p:txBody>
        </p:sp>
        <p:sp>
          <p:nvSpPr>
            <p:cNvPr id="17412" name="Rectangle 5"/>
            <p:cNvSpPr>
              <a:spLocks noChangeArrowheads="1"/>
            </p:cNvSpPr>
            <p:nvPr/>
          </p:nvSpPr>
          <p:spPr bwMode="auto">
            <a:xfrm>
              <a:off x="612" y="981"/>
              <a:ext cx="4364" cy="21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r>
                <a:rPr lang="es-AR" sz="1600" b="1" dirty="0">
                  <a:latin typeface="Arial Unicode MS" pitchFamily="34" charset="-128"/>
                </a:rPr>
                <a:t>El átomo puede dividirse en las llamadas partículas fundamentales:</a:t>
              </a:r>
              <a:endParaRPr lang="en-US" sz="1600" b="1" dirty="0">
                <a:latin typeface="Arial Unicode MS" pitchFamily="34" charset="-128"/>
              </a:endParaRPr>
            </a:p>
          </p:txBody>
        </p:sp>
        <p:sp>
          <p:nvSpPr>
            <p:cNvPr id="17413" name="Rectangle 6"/>
            <p:cNvSpPr>
              <a:spLocks noChangeArrowheads="1"/>
            </p:cNvSpPr>
            <p:nvPr/>
          </p:nvSpPr>
          <p:spPr bwMode="auto">
            <a:xfrm>
              <a:off x="793" y="1344"/>
              <a:ext cx="2503" cy="212"/>
            </a:xfrm>
            <a:prstGeom prst="rect">
              <a:avLst/>
            </a:prstGeom>
            <a:solidFill>
              <a:srgbClr val="00FF00"/>
            </a:solidFill>
            <a:ln w="9525">
              <a:noFill/>
              <a:miter lim="800000"/>
              <a:headEnd/>
              <a:tailEnd/>
            </a:ln>
          </p:spPr>
          <p:txBody>
            <a:bodyPr>
              <a:spAutoFit/>
            </a:bodyPr>
            <a:lstStyle/>
            <a:p>
              <a:r>
                <a:rPr lang="es-AR" sz="1600" b="1" dirty="0">
                  <a:latin typeface="Arial Unicode MS" pitchFamily="34" charset="-128"/>
                </a:rPr>
                <a:t>a) Electrones con carga negativa</a:t>
              </a:r>
              <a:endParaRPr lang="en-US" sz="1600" b="1" dirty="0">
                <a:latin typeface="Arial Unicode MS" pitchFamily="34" charset="-128"/>
              </a:endParaRPr>
            </a:p>
          </p:txBody>
        </p:sp>
        <p:sp>
          <p:nvSpPr>
            <p:cNvPr id="17414" name="Rectangle 7"/>
            <p:cNvSpPr>
              <a:spLocks noChangeArrowheads="1"/>
            </p:cNvSpPr>
            <p:nvPr/>
          </p:nvSpPr>
          <p:spPr bwMode="auto">
            <a:xfrm>
              <a:off x="793" y="1661"/>
              <a:ext cx="2397" cy="212"/>
            </a:xfrm>
            <a:prstGeom prst="rect">
              <a:avLst/>
            </a:prstGeom>
            <a:solidFill>
              <a:srgbClr val="00FF00"/>
            </a:solidFill>
            <a:ln w="9525">
              <a:noFill/>
              <a:miter lim="800000"/>
              <a:headEnd/>
              <a:tailEnd/>
            </a:ln>
          </p:spPr>
          <p:txBody>
            <a:bodyPr wrap="none">
              <a:spAutoFit/>
            </a:bodyPr>
            <a:lstStyle/>
            <a:p>
              <a:pPr>
                <a:spcBef>
                  <a:spcPct val="30000"/>
                </a:spcBef>
              </a:pPr>
              <a:r>
                <a:rPr lang="es-AR" sz="1600" b="1" dirty="0">
                  <a:latin typeface="Arial Unicode MS" pitchFamily="34" charset="-128"/>
                </a:rPr>
                <a:t>b) Protones con carga eléctrica positiva </a:t>
              </a:r>
              <a:endParaRPr lang="en-US" sz="1600" b="1" dirty="0">
                <a:latin typeface="Arial Unicode MS" pitchFamily="34" charset="-128"/>
              </a:endParaRPr>
            </a:p>
          </p:txBody>
        </p:sp>
        <p:sp>
          <p:nvSpPr>
            <p:cNvPr id="17416" name="Rectangle 9"/>
            <p:cNvSpPr>
              <a:spLocks noChangeArrowheads="1"/>
            </p:cNvSpPr>
            <p:nvPr/>
          </p:nvSpPr>
          <p:spPr bwMode="auto">
            <a:xfrm>
              <a:off x="614" y="2287"/>
              <a:ext cx="2903" cy="83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r>
                <a:rPr lang="es-AR" sz="1600" dirty="0">
                  <a:latin typeface="Arial Unicode MS" pitchFamily="34" charset="-128"/>
                </a:rPr>
                <a:t>Thomson considera el átomo como una gran esfera con carga eléctrica positiva, en la cual se distribuyen los  electrones como  pequeños  granitos  (de forma similar a las semillas en una sandía)</a:t>
              </a:r>
              <a:endParaRPr lang="en-US" sz="1600" dirty="0">
                <a:latin typeface="Arial Unicode MS" pitchFamily="34" charset="-128"/>
              </a:endParaRPr>
            </a:p>
          </p:txBody>
        </p:sp>
      </p:grpSp>
      <p:pic>
        <p:nvPicPr>
          <p:cNvPr id="1026" name="Picture 2" descr="Resultado de imagen para modelo atomico de thoms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3861048"/>
            <a:ext cx="2381250" cy="2305050"/>
          </a:xfrm>
          <a:prstGeom prst="rect">
            <a:avLst/>
          </a:prstGeom>
          <a:noFill/>
          <a:extLst>
            <a:ext uri="{909E8E84-426E-40DD-AFC4-6F175D3DCCD1}">
              <a14:hiddenFill xmlns:a14="http://schemas.microsoft.com/office/drawing/2010/main">
                <a:solidFill>
                  <a:srgbClr val="FFFFFF"/>
                </a:solidFill>
              </a14:hiddenFill>
            </a:ext>
          </a:extLst>
        </p:spPr>
      </p:pic>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1"/>
          <p:cNvGrpSpPr>
            <a:grpSpLocks/>
          </p:cNvGrpSpPr>
          <p:nvPr/>
        </p:nvGrpSpPr>
        <p:grpSpPr bwMode="auto">
          <a:xfrm>
            <a:off x="971551" y="935038"/>
            <a:ext cx="7351713" cy="1982788"/>
            <a:chOff x="657" y="589"/>
            <a:chExt cx="4631" cy="1249"/>
          </a:xfrm>
        </p:grpSpPr>
        <p:sp>
          <p:nvSpPr>
            <p:cNvPr id="18436" name="Rectangle 5"/>
            <p:cNvSpPr>
              <a:spLocks noChangeArrowheads="1"/>
            </p:cNvSpPr>
            <p:nvPr/>
          </p:nvSpPr>
          <p:spPr bwMode="auto">
            <a:xfrm>
              <a:off x="657" y="597"/>
              <a:ext cx="3719" cy="1241"/>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square" anchor="ctr">
              <a:spAutoFit/>
            </a:bodyPr>
            <a:lstStyle/>
            <a:p>
              <a:pPr algn="just"/>
              <a:r>
                <a:rPr lang="es-ES" b="1" dirty="0"/>
                <a:t>Ernest</a:t>
              </a:r>
              <a:r>
                <a:rPr lang="es-ES" b="1" dirty="0"/>
                <a:t> Rutherford, (1871-1937</a:t>
              </a:r>
              <a:r>
                <a:rPr lang="es-ES" b="1" dirty="0" smtClean="0"/>
                <a:t>)</a:t>
              </a:r>
              <a:r>
                <a:rPr lang="es-ES" b="1" dirty="0"/>
                <a:t> </a:t>
              </a:r>
              <a:endParaRPr lang="es-ES" b="1" dirty="0" smtClean="0"/>
            </a:p>
            <a:p>
              <a:pPr algn="just"/>
              <a:r>
                <a:rPr lang="es-ES" b="1" dirty="0" smtClean="0"/>
                <a:t>Tras </a:t>
              </a:r>
              <a:r>
                <a:rPr lang="es-ES" b="1" dirty="0"/>
                <a:t>las investigaciones de </a:t>
              </a:r>
              <a:r>
                <a:rPr lang="es-ES" b="1" dirty="0"/>
                <a:t>Geiger</a:t>
              </a:r>
              <a:r>
                <a:rPr lang="es-ES" b="1" dirty="0"/>
                <a:t> y </a:t>
              </a:r>
              <a:r>
                <a:rPr lang="es-ES" b="1" dirty="0"/>
                <a:t>Mardsen</a:t>
              </a:r>
              <a:r>
                <a:rPr lang="es-ES" b="1" dirty="0"/>
                <a:t> sobre la dispersión de partículas alfa al incidir sobre láminas metálicas, se hizo necesario la revisión del modelo atómico de Thomson, que realizo Rutherford entre 1909 - 1911.</a:t>
              </a:r>
            </a:p>
            <a:p>
              <a:pPr algn="just"/>
              <a:endParaRPr lang="es-ES" sz="1600" b="1" dirty="0"/>
            </a:p>
            <a:p>
              <a:pPr algn="just"/>
              <a:endParaRPr lang="es-ES" sz="1600" b="1" dirty="0"/>
            </a:p>
          </p:txBody>
        </p:sp>
        <p:pic>
          <p:nvPicPr>
            <p:cNvPr id="18437" name="Picture 9" descr="rutherfordfoto"/>
            <p:cNvPicPr>
              <a:picLocks noChangeAspect="1" noChangeArrowheads="1"/>
            </p:cNvPicPr>
            <p:nvPr/>
          </p:nvPicPr>
          <p:blipFill>
            <a:blip r:embed="rId2"/>
            <a:srcRect/>
            <a:stretch>
              <a:fillRect/>
            </a:stretch>
          </p:blipFill>
          <p:spPr bwMode="auto">
            <a:xfrm>
              <a:off x="4381" y="589"/>
              <a:ext cx="907" cy="1188"/>
            </a:xfrm>
            <a:prstGeom prst="rect">
              <a:avLst/>
            </a:prstGeom>
            <a:noFill/>
            <a:ln w="9525">
              <a:noFill/>
              <a:miter lim="800000"/>
              <a:headEnd/>
              <a:tailEnd/>
            </a:ln>
          </p:spPr>
        </p:pic>
      </p:grpSp>
      <p:sp>
        <p:nvSpPr>
          <p:cNvPr id="4" name="3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6"/>
          <p:cNvGrpSpPr>
            <a:grpSpLocks/>
          </p:cNvGrpSpPr>
          <p:nvPr/>
        </p:nvGrpSpPr>
        <p:grpSpPr bwMode="auto">
          <a:xfrm>
            <a:off x="729558" y="935098"/>
            <a:ext cx="7648575" cy="4930868"/>
            <a:chOff x="511" y="502"/>
            <a:chExt cx="4818" cy="2617"/>
          </a:xfrm>
        </p:grpSpPr>
        <p:sp>
          <p:nvSpPr>
            <p:cNvPr id="19459" name="Rectangle 3"/>
            <p:cNvSpPr>
              <a:spLocks noChangeArrowheads="1"/>
            </p:cNvSpPr>
            <p:nvPr/>
          </p:nvSpPr>
          <p:spPr bwMode="auto">
            <a:xfrm>
              <a:off x="511" y="502"/>
              <a:ext cx="4808" cy="49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anchor="ctr">
              <a:spAutoFit/>
            </a:bodyPr>
            <a:lstStyle/>
            <a:p>
              <a:pPr algn="just"/>
              <a:r>
                <a:rPr lang="es-ES" b="1" dirty="0"/>
                <a:t>Se supone que el átomo consiste de un cierto número N de corpúsculos cargados negativamente, acompañados de una cantidad igual de electricidad positiva distribuida uniformemente en toda una esfera. </a:t>
              </a:r>
            </a:p>
          </p:txBody>
        </p:sp>
        <p:sp>
          <p:nvSpPr>
            <p:cNvPr id="19460" name="Rectangle 4"/>
            <p:cNvSpPr>
              <a:spLocks noChangeArrowheads="1"/>
            </p:cNvSpPr>
            <p:nvPr/>
          </p:nvSpPr>
          <p:spPr bwMode="auto">
            <a:xfrm>
              <a:off x="521" y="1369"/>
              <a:ext cx="4808" cy="931"/>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anchor="ctr">
              <a:spAutoFit/>
            </a:bodyPr>
            <a:lstStyle/>
            <a:p>
              <a:pPr algn="just"/>
              <a:r>
                <a:rPr lang="es-ES" b="1" dirty="0"/>
                <a:t>La teoría de Thomson está basada en la hipótesis de que la dispersión debida a un simple choque atómico es pequeña y que la estructura supuesta para el átomo no admite una desviación muy grande de una partícula alfa que incida sobre el mismo, a menos que se suponga que el diámetro de la esfera de electricidad positiva es pequeño en comparación con el diámetro de influencia del átomo </a:t>
              </a:r>
            </a:p>
          </p:txBody>
        </p:sp>
        <p:sp>
          <p:nvSpPr>
            <p:cNvPr id="19461" name="Rectangle 5"/>
            <p:cNvSpPr>
              <a:spLocks noChangeArrowheads="1"/>
            </p:cNvSpPr>
            <p:nvPr/>
          </p:nvSpPr>
          <p:spPr bwMode="auto">
            <a:xfrm>
              <a:off x="521" y="2537"/>
              <a:ext cx="4808" cy="58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anchor="ctr">
              <a:spAutoFit/>
            </a:bodyPr>
            <a:lstStyle/>
            <a:p>
              <a:pPr algn="just"/>
              <a:r>
                <a:rPr lang="es-ES" sz="1600" b="1" dirty="0"/>
                <a:t>P</a:t>
              </a:r>
              <a:r>
                <a:rPr lang="es-ES" b="1" dirty="0"/>
                <a:t>uesto que las partículas alfa y beta atraviesan el átomo, un estudio riguroso de la naturaleza de la desviación debe proporcionar cierta luz sobre la constitución de átomo, capaz de producir los efectos observados. </a:t>
              </a: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5"/>
          <p:cNvGrpSpPr>
            <a:grpSpLocks/>
          </p:cNvGrpSpPr>
          <p:nvPr/>
        </p:nvGrpSpPr>
        <p:grpSpPr bwMode="auto">
          <a:xfrm>
            <a:off x="901700" y="476250"/>
            <a:ext cx="7270750" cy="5903913"/>
            <a:chOff x="703" y="437"/>
            <a:chExt cx="4580" cy="3719"/>
          </a:xfrm>
        </p:grpSpPr>
        <p:sp>
          <p:nvSpPr>
            <p:cNvPr id="20483" name="Rectangle 3"/>
            <p:cNvSpPr>
              <a:spLocks noChangeArrowheads="1"/>
            </p:cNvSpPr>
            <p:nvPr/>
          </p:nvSpPr>
          <p:spPr bwMode="auto">
            <a:xfrm>
              <a:off x="703" y="437"/>
              <a:ext cx="4536" cy="67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nchor="ctr">
              <a:spAutoFit/>
            </a:bodyPr>
            <a:lstStyle/>
            <a:p>
              <a:pPr algn="just"/>
              <a:r>
                <a:rPr lang="es-ES" sz="1600" b="1" dirty="0">
                  <a:latin typeface="Arial Unicode MS" pitchFamily="34" charset="-128"/>
                </a:rPr>
                <a:t>Las investigaciones se produjeron tras el descubrimiento de la radioactividad y la identificación de las partículas emitidas en un proceso radiactivo. El montaje experimental que utilizaron </a:t>
              </a:r>
              <a:r>
                <a:rPr lang="es-ES" sz="1600" b="1" dirty="0">
                  <a:latin typeface="Arial Unicode MS" pitchFamily="34" charset="-128"/>
                </a:rPr>
                <a:t>Geiger</a:t>
              </a:r>
              <a:r>
                <a:rPr lang="es-ES" sz="1600" b="1" dirty="0">
                  <a:latin typeface="Arial Unicode MS" pitchFamily="34" charset="-128"/>
                </a:rPr>
                <a:t> y </a:t>
              </a:r>
              <a:r>
                <a:rPr lang="es-ES" sz="1600" b="1" dirty="0">
                  <a:latin typeface="Arial Unicode MS" pitchFamily="34" charset="-128"/>
                </a:rPr>
                <a:t>Mardsen</a:t>
              </a:r>
              <a:r>
                <a:rPr lang="es-ES" sz="1600" b="1" dirty="0">
                  <a:latin typeface="Arial Unicode MS" pitchFamily="34" charset="-128"/>
                </a:rPr>
                <a:t> se puede observar en el dibujo. </a:t>
              </a:r>
            </a:p>
          </p:txBody>
        </p:sp>
        <p:sp>
          <p:nvSpPr>
            <p:cNvPr id="20485" name="Rectangle 7"/>
            <p:cNvSpPr>
              <a:spLocks noChangeArrowheads="1"/>
            </p:cNvSpPr>
            <p:nvPr/>
          </p:nvSpPr>
          <p:spPr bwMode="auto">
            <a:xfrm>
              <a:off x="3696" y="1570"/>
              <a:ext cx="907" cy="231"/>
            </a:xfrm>
            <a:prstGeom prst="rect">
              <a:avLst/>
            </a:prstGeom>
            <a:solidFill>
              <a:srgbClr val="FF3300"/>
            </a:solidFill>
            <a:ln w="9525">
              <a:noFill/>
              <a:miter lim="800000"/>
              <a:headEnd/>
              <a:tailEnd/>
            </a:ln>
          </p:spPr>
          <p:txBody>
            <a:bodyPr>
              <a:spAutoFit/>
            </a:bodyPr>
            <a:lstStyle/>
            <a:p>
              <a:pPr>
                <a:spcBef>
                  <a:spcPct val="30000"/>
                </a:spcBef>
              </a:pPr>
              <a:r>
                <a:rPr lang="es-ES" sz="1600" b="1" dirty="0">
                  <a:latin typeface="Arial Unicode MS" pitchFamily="34" charset="-128"/>
                </a:rPr>
                <a:t>Experimento</a:t>
              </a:r>
              <a:r>
                <a:rPr lang="es-ES" dirty="0"/>
                <a:t> </a:t>
              </a:r>
            </a:p>
          </p:txBody>
        </p:sp>
        <p:pic>
          <p:nvPicPr>
            <p:cNvPr id="20486" name="Picture 8" descr="rutexplic1b"/>
            <p:cNvPicPr>
              <a:picLocks noChangeAspect="1" noChangeArrowheads="1"/>
            </p:cNvPicPr>
            <p:nvPr/>
          </p:nvPicPr>
          <p:blipFill>
            <a:blip r:embed="rId3"/>
            <a:srcRect/>
            <a:stretch>
              <a:fillRect/>
            </a:stretch>
          </p:blipFill>
          <p:spPr bwMode="auto">
            <a:xfrm>
              <a:off x="930" y="2251"/>
              <a:ext cx="763" cy="635"/>
            </a:xfrm>
            <a:prstGeom prst="rect">
              <a:avLst/>
            </a:prstGeom>
            <a:noFill/>
            <a:ln w="9525">
              <a:noFill/>
              <a:miter lim="800000"/>
              <a:headEnd/>
              <a:tailEnd/>
            </a:ln>
          </p:spPr>
        </p:pic>
        <p:sp>
          <p:nvSpPr>
            <p:cNvPr id="20487" name="Rectangle 9"/>
            <p:cNvSpPr>
              <a:spLocks noChangeArrowheads="1"/>
            </p:cNvSpPr>
            <p:nvPr/>
          </p:nvSpPr>
          <p:spPr bwMode="auto">
            <a:xfrm>
              <a:off x="1927" y="2341"/>
              <a:ext cx="3356" cy="499"/>
            </a:xfrm>
            <a:prstGeom prst="rect">
              <a:avLst/>
            </a:prstGeom>
            <a:solidFill>
              <a:srgbClr val="00FF00"/>
            </a:solidFill>
            <a:ln w="9525">
              <a:noFill/>
              <a:miter lim="800000"/>
              <a:headEnd/>
              <a:tailEnd/>
            </a:ln>
          </p:spPr>
          <p:txBody>
            <a:bodyPr anchor="ctr">
              <a:spAutoFit/>
            </a:bodyPr>
            <a:lstStyle/>
            <a:p>
              <a:r>
                <a:rPr lang="es-ES" sz="1400" b="1" u="sng" dirty="0">
                  <a:latin typeface="Arial Unicode MS" pitchFamily="34" charset="-128"/>
                </a:rPr>
                <a:t>La mayoría de los rayos alfa atravesaba la lámina sin desviarse</a:t>
              </a:r>
              <a:r>
                <a:rPr lang="es-ES" sz="1400" b="1" dirty="0">
                  <a:latin typeface="Arial Unicode MS" pitchFamily="34" charset="-128"/>
                </a:rPr>
                <a:t>, porque igual que en caso de la reja, la mayor parte del espacio de un átomo es espacio vacío.</a:t>
              </a:r>
              <a:r>
                <a:rPr lang="es-ES" dirty="0"/>
                <a:t> </a:t>
              </a:r>
            </a:p>
          </p:txBody>
        </p:sp>
        <p:pic>
          <p:nvPicPr>
            <p:cNvPr id="20488" name="Picture 10" descr="rutexplic2b"/>
            <p:cNvPicPr>
              <a:picLocks noChangeAspect="1" noChangeArrowheads="1"/>
            </p:cNvPicPr>
            <p:nvPr/>
          </p:nvPicPr>
          <p:blipFill>
            <a:blip r:embed="rId4"/>
            <a:srcRect/>
            <a:stretch>
              <a:fillRect/>
            </a:stretch>
          </p:blipFill>
          <p:spPr bwMode="auto">
            <a:xfrm>
              <a:off x="4377" y="2931"/>
              <a:ext cx="726" cy="589"/>
            </a:xfrm>
            <a:prstGeom prst="rect">
              <a:avLst/>
            </a:prstGeom>
            <a:noFill/>
            <a:ln w="9525">
              <a:noFill/>
              <a:miter lim="800000"/>
              <a:headEnd/>
              <a:tailEnd/>
            </a:ln>
          </p:spPr>
        </p:pic>
        <p:sp>
          <p:nvSpPr>
            <p:cNvPr id="20489" name="Rectangle 11"/>
            <p:cNvSpPr>
              <a:spLocks noChangeArrowheads="1"/>
            </p:cNvSpPr>
            <p:nvPr/>
          </p:nvSpPr>
          <p:spPr bwMode="auto">
            <a:xfrm>
              <a:off x="793" y="2976"/>
              <a:ext cx="3221" cy="460"/>
            </a:xfrm>
            <a:prstGeom prst="rect">
              <a:avLst/>
            </a:prstGeom>
            <a:solidFill>
              <a:srgbClr val="00FF00"/>
            </a:solidFill>
            <a:ln w="9525">
              <a:noFill/>
              <a:miter lim="800000"/>
              <a:headEnd/>
              <a:tailEnd/>
            </a:ln>
          </p:spPr>
          <p:txBody>
            <a:bodyPr anchor="ctr">
              <a:spAutoFit/>
            </a:bodyPr>
            <a:lstStyle/>
            <a:p>
              <a:r>
                <a:rPr lang="es-ES" sz="1400" b="1" u="sng" dirty="0"/>
                <a:t>Algunos rayos se desviaban</a:t>
              </a:r>
              <a:r>
                <a:rPr lang="es-ES" sz="1400" b="1" dirty="0"/>
                <a:t>, porque pasan muy cerca de centros con carga eléctrica del mismo tipo que los rayos alfa (CARGA POSITIVA).</a:t>
              </a:r>
              <a:r>
                <a:rPr lang="es-ES" sz="1400" dirty="0"/>
                <a:t> </a:t>
              </a:r>
            </a:p>
          </p:txBody>
        </p:sp>
        <p:pic>
          <p:nvPicPr>
            <p:cNvPr id="20490" name="Picture 13" descr="rutexplic3b"/>
            <p:cNvPicPr>
              <a:picLocks noChangeAspect="1" noChangeArrowheads="1"/>
            </p:cNvPicPr>
            <p:nvPr/>
          </p:nvPicPr>
          <p:blipFill>
            <a:blip r:embed="rId5"/>
            <a:srcRect/>
            <a:stretch>
              <a:fillRect/>
            </a:stretch>
          </p:blipFill>
          <p:spPr bwMode="auto">
            <a:xfrm>
              <a:off x="1020" y="3566"/>
              <a:ext cx="680" cy="590"/>
            </a:xfrm>
            <a:prstGeom prst="rect">
              <a:avLst/>
            </a:prstGeom>
            <a:noFill/>
            <a:ln w="9525">
              <a:noFill/>
              <a:miter lim="800000"/>
              <a:headEnd/>
              <a:tailEnd/>
            </a:ln>
          </p:spPr>
        </p:pic>
        <p:sp>
          <p:nvSpPr>
            <p:cNvPr id="20491" name="Rectangle 14"/>
            <p:cNvSpPr>
              <a:spLocks noChangeArrowheads="1"/>
            </p:cNvSpPr>
            <p:nvPr/>
          </p:nvSpPr>
          <p:spPr bwMode="auto">
            <a:xfrm>
              <a:off x="1973" y="3612"/>
              <a:ext cx="3266" cy="346"/>
            </a:xfrm>
            <a:prstGeom prst="rect">
              <a:avLst/>
            </a:prstGeom>
            <a:solidFill>
              <a:srgbClr val="00FF00"/>
            </a:solidFill>
            <a:ln w="9525">
              <a:noFill/>
              <a:miter lim="800000"/>
              <a:headEnd/>
              <a:tailEnd/>
            </a:ln>
          </p:spPr>
          <p:txBody>
            <a:bodyPr anchor="ctr">
              <a:spAutoFit/>
            </a:bodyPr>
            <a:lstStyle/>
            <a:p>
              <a:r>
                <a:rPr lang="es-ES" sz="1400" b="1" u="sng" dirty="0">
                  <a:latin typeface="Arial Unicode MS" pitchFamily="34" charset="-128"/>
                </a:rPr>
                <a:t>Muy  pocos  rebotan</a:t>
              </a:r>
              <a:r>
                <a:rPr lang="es-ES" sz="1400" b="1" dirty="0">
                  <a:latin typeface="Arial Unicode MS" pitchFamily="34" charset="-128"/>
                </a:rPr>
                <a:t>,  porque chocan frontalmente contra esos centros de carga positiva.</a:t>
              </a:r>
              <a:r>
                <a:rPr lang="es-ES" sz="1600" dirty="0">
                  <a:latin typeface="Arial Unicode MS" pitchFamily="34" charset="-128"/>
                </a:rPr>
                <a:t> </a:t>
              </a: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3"/>
          <p:cNvGrpSpPr>
            <a:grpSpLocks/>
          </p:cNvGrpSpPr>
          <p:nvPr/>
        </p:nvGrpSpPr>
        <p:grpSpPr bwMode="auto">
          <a:xfrm>
            <a:off x="684213" y="476250"/>
            <a:ext cx="7775575" cy="5895975"/>
            <a:chOff x="431" y="255"/>
            <a:chExt cx="4898" cy="3714"/>
          </a:xfrm>
        </p:grpSpPr>
        <p:pic>
          <p:nvPicPr>
            <p:cNvPr id="21507" name="Picture 3" descr="ruthmod"/>
            <p:cNvPicPr>
              <a:picLocks noChangeAspect="1" noChangeArrowheads="1" noCrop="1"/>
            </p:cNvPicPr>
            <p:nvPr/>
          </p:nvPicPr>
          <p:blipFill>
            <a:blip r:embed="rId2"/>
            <a:srcRect/>
            <a:stretch>
              <a:fillRect/>
            </a:stretch>
          </p:blipFill>
          <p:spPr bwMode="auto">
            <a:xfrm>
              <a:off x="567" y="2523"/>
              <a:ext cx="1440" cy="1446"/>
            </a:xfrm>
            <a:prstGeom prst="rect">
              <a:avLst/>
            </a:prstGeom>
            <a:noFill/>
            <a:ln w="9525">
              <a:noFill/>
              <a:miter lim="800000"/>
              <a:headEnd/>
              <a:tailEnd/>
            </a:ln>
          </p:spPr>
        </p:pic>
        <p:sp>
          <p:nvSpPr>
            <p:cNvPr id="21508" name="Rectangle 4"/>
            <p:cNvSpPr>
              <a:spLocks noChangeArrowheads="1"/>
            </p:cNvSpPr>
            <p:nvPr/>
          </p:nvSpPr>
          <p:spPr bwMode="auto">
            <a:xfrm>
              <a:off x="2290" y="2931"/>
              <a:ext cx="3039" cy="75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just"/>
              <a:r>
                <a:rPr lang="es-ES" b="1" dirty="0"/>
                <a:t>El modelo del átomo de RUTHERFORD se parecía a un sistema solar en miniatura, con los protones en el núcleo y los electrones girando alrededor.</a:t>
              </a:r>
            </a:p>
          </p:txBody>
        </p:sp>
        <p:pic>
          <p:nvPicPr>
            <p:cNvPr id="21509" name="Picture 7" descr="Modelo Rutherford"/>
            <p:cNvPicPr>
              <a:picLocks noChangeAspect="1" noChangeArrowheads="1"/>
            </p:cNvPicPr>
            <p:nvPr/>
          </p:nvPicPr>
          <p:blipFill>
            <a:blip r:embed="rId3"/>
            <a:srcRect/>
            <a:stretch>
              <a:fillRect/>
            </a:stretch>
          </p:blipFill>
          <p:spPr bwMode="auto">
            <a:xfrm>
              <a:off x="4014" y="1071"/>
              <a:ext cx="1179" cy="1089"/>
            </a:xfrm>
            <a:prstGeom prst="rect">
              <a:avLst/>
            </a:prstGeom>
            <a:noFill/>
            <a:ln w="9525">
              <a:noFill/>
              <a:miter lim="800000"/>
              <a:headEnd/>
              <a:tailEnd/>
            </a:ln>
          </p:spPr>
        </p:pic>
        <p:sp>
          <p:nvSpPr>
            <p:cNvPr id="21510" name="Rectangle 8"/>
            <p:cNvSpPr>
              <a:spLocks noChangeArrowheads="1"/>
            </p:cNvSpPr>
            <p:nvPr/>
          </p:nvSpPr>
          <p:spPr bwMode="auto">
            <a:xfrm>
              <a:off x="431" y="255"/>
              <a:ext cx="4128" cy="23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r>
                <a:rPr lang="es-ES" b="1" dirty="0">
                  <a:latin typeface="Arial Unicode MS" pitchFamily="34" charset="-128"/>
                </a:rPr>
                <a:t>El</a:t>
              </a:r>
              <a:r>
                <a:rPr lang="es-ES" dirty="0">
                  <a:latin typeface="Arial Unicode MS" pitchFamily="34" charset="-128"/>
                </a:rPr>
                <a:t> </a:t>
              </a:r>
              <a:r>
                <a:rPr lang="es-ES" b="1" dirty="0">
                  <a:latin typeface="Arial Unicode MS" pitchFamily="34" charset="-128"/>
                </a:rPr>
                <a:t>Modelo Atómico de Rutherford quedó constituido por:</a:t>
              </a:r>
            </a:p>
          </p:txBody>
        </p:sp>
        <p:sp>
          <p:nvSpPr>
            <p:cNvPr id="21511" name="Rectangle 10"/>
            <p:cNvSpPr>
              <a:spLocks noChangeArrowheads="1"/>
            </p:cNvSpPr>
            <p:nvPr/>
          </p:nvSpPr>
          <p:spPr bwMode="auto">
            <a:xfrm>
              <a:off x="431" y="632"/>
              <a:ext cx="3175" cy="366"/>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nchor="ctr">
              <a:spAutoFit/>
            </a:bodyPr>
            <a:lstStyle/>
            <a:p>
              <a:pPr algn="just"/>
              <a:r>
                <a:rPr lang="es-ES" sz="1600" b="1" dirty="0">
                  <a:latin typeface="Arial Unicode MS" pitchFamily="34" charset="-128"/>
                </a:rPr>
                <a:t>-   Todo  átomo  está  formado  por  un  núcleo  y corteza. </a:t>
              </a:r>
            </a:p>
          </p:txBody>
        </p:sp>
        <p:sp>
          <p:nvSpPr>
            <p:cNvPr id="21512" name="Rectangle 11"/>
            <p:cNvSpPr>
              <a:spLocks noChangeArrowheads="1"/>
            </p:cNvSpPr>
            <p:nvPr/>
          </p:nvSpPr>
          <p:spPr bwMode="auto">
            <a:xfrm>
              <a:off x="431" y="1148"/>
              <a:ext cx="3175" cy="828"/>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nchor="ctr">
              <a:spAutoFit/>
            </a:bodyPr>
            <a:lstStyle/>
            <a:p>
              <a:pPr algn="just">
                <a:buFontTx/>
                <a:buChar char="-"/>
              </a:pPr>
              <a:r>
                <a:rPr lang="es-ES" sz="1600" b="1" dirty="0">
                  <a:latin typeface="Arial Unicode MS" pitchFamily="34" charset="-128"/>
                </a:rPr>
                <a:t>    El  núcleo,  muy pesado,  y  de  muy  pequeño volumen,  formado por un número de protones igual al número  atómico y de neutrones igual a la diferencia entre la   masa atómica  y  el número atómico, donde se concentra  toda la masa atómica. </a:t>
              </a:r>
            </a:p>
          </p:txBody>
        </p:sp>
        <p:sp>
          <p:nvSpPr>
            <p:cNvPr id="21513" name="Rectangle 12"/>
            <p:cNvSpPr>
              <a:spLocks noChangeArrowheads="1"/>
            </p:cNvSpPr>
            <p:nvPr/>
          </p:nvSpPr>
          <p:spPr bwMode="auto">
            <a:xfrm>
              <a:off x="431" y="2160"/>
              <a:ext cx="3175" cy="366"/>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nchor="ctr">
              <a:spAutoFit/>
            </a:bodyPr>
            <a:lstStyle/>
            <a:p>
              <a:pPr algn="just">
                <a:buFontTx/>
                <a:buChar char="-"/>
              </a:pPr>
              <a:r>
                <a:rPr lang="es-ES" sz="1600" b="1" dirty="0">
                  <a:latin typeface="Arial Unicode MS" pitchFamily="34" charset="-128"/>
                </a:rPr>
                <a:t>   Existiendo un gran espacio vacío entre el núcleo y     la corteza. </a:t>
              </a: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9"/>
          <p:cNvGrpSpPr>
            <a:grpSpLocks/>
          </p:cNvGrpSpPr>
          <p:nvPr/>
        </p:nvGrpSpPr>
        <p:grpSpPr bwMode="auto">
          <a:xfrm>
            <a:off x="828675" y="979488"/>
            <a:ext cx="7488238" cy="4897437"/>
            <a:chOff x="703" y="482"/>
            <a:chExt cx="4717" cy="3085"/>
          </a:xfrm>
        </p:grpSpPr>
        <p:pic>
          <p:nvPicPr>
            <p:cNvPr id="22531" name="Picture 3" descr="rutherford2"/>
            <p:cNvPicPr>
              <a:picLocks noChangeAspect="1" noChangeArrowheads="1"/>
            </p:cNvPicPr>
            <p:nvPr/>
          </p:nvPicPr>
          <p:blipFill>
            <a:blip r:embed="rId3"/>
            <a:srcRect/>
            <a:stretch>
              <a:fillRect/>
            </a:stretch>
          </p:blipFill>
          <p:spPr bwMode="auto">
            <a:xfrm>
              <a:off x="703" y="1207"/>
              <a:ext cx="612" cy="618"/>
            </a:xfrm>
            <a:prstGeom prst="rect">
              <a:avLst/>
            </a:prstGeom>
            <a:ln>
              <a:headEnd/>
              <a:tailEnd/>
            </a:ln>
          </p:spPr>
          <p:style>
            <a:lnRef idx="2">
              <a:schemeClr val="accent1"/>
            </a:lnRef>
            <a:fillRef idx="1">
              <a:schemeClr val="lt1"/>
            </a:fillRef>
            <a:effectRef idx="0">
              <a:schemeClr val="accent1"/>
            </a:effectRef>
            <a:fontRef idx="minor">
              <a:schemeClr val="dk1"/>
            </a:fontRef>
          </p:style>
        </p:pic>
        <p:sp>
          <p:nvSpPr>
            <p:cNvPr id="22532" name="Rectangle 4"/>
            <p:cNvSpPr>
              <a:spLocks noChangeArrowheads="1"/>
            </p:cNvSpPr>
            <p:nvPr/>
          </p:nvSpPr>
          <p:spPr bwMode="auto">
            <a:xfrm>
              <a:off x="1610" y="994"/>
              <a:ext cx="3810" cy="52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ctr">
              <a:spAutoFit/>
            </a:bodyPr>
            <a:lstStyle/>
            <a:p>
              <a:pPr algn="just"/>
              <a:r>
                <a:rPr lang="es-ES" sz="1600" dirty="0">
                  <a:latin typeface="Arial Unicode MS" pitchFamily="34" charset="-128"/>
                </a:rPr>
                <a:t> - </a:t>
              </a:r>
              <a:r>
                <a:rPr lang="es-ES" sz="1600" b="1" dirty="0">
                  <a:latin typeface="Arial Unicode MS" pitchFamily="34" charset="-128"/>
                </a:rPr>
                <a:t>Puesto que la materia es neutra el núcleo deberá tener un  número de cargas positivas (Z) igual al de electrones   corticales. </a:t>
              </a:r>
            </a:p>
          </p:txBody>
        </p:sp>
        <p:sp>
          <p:nvSpPr>
            <p:cNvPr id="22533" name="Rectangle 5"/>
            <p:cNvSpPr>
              <a:spLocks noChangeArrowheads="1"/>
            </p:cNvSpPr>
            <p:nvPr/>
          </p:nvSpPr>
          <p:spPr bwMode="auto">
            <a:xfrm>
              <a:off x="703" y="482"/>
              <a:ext cx="515" cy="21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spcBef>
                  <a:spcPct val="30000"/>
                </a:spcBef>
              </a:pPr>
              <a:r>
                <a:rPr lang="es-ES" sz="1600" b="1" dirty="0">
                  <a:latin typeface="Arial Unicode MS" pitchFamily="34" charset="-128"/>
                </a:rPr>
                <a:t>Núcleo</a:t>
              </a:r>
            </a:p>
          </p:txBody>
        </p:sp>
        <p:sp>
          <p:nvSpPr>
            <p:cNvPr id="22534" name="Rectangle 6"/>
            <p:cNvSpPr>
              <a:spLocks noChangeArrowheads="1"/>
            </p:cNvSpPr>
            <p:nvPr/>
          </p:nvSpPr>
          <p:spPr bwMode="auto">
            <a:xfrm>
              <a:off x="1610" y="1752"/>
              <a:ext cx="3810" cy="366"/>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ctr">
              <a:spAutoFit/>
            </a:bodyPr>
            <a:lstStyle/>
            <a:p>
              <a:pPr algn="just">
                <a:buFontTx/>
                <a:buChar char="-"/>
              </a:pPr>
              <a:r>
                <a:rPr lang="es-ES" sz="1600" b="1" dirty="0">
                  <a:latin typeface="Arial Unicode MS" pitchFamily="34" charset="-128"/>
                </a:rPr>
                <a:t>  Girando  alrededor  en  distintas   órbitas  circulares  o elípticas,  un número de electrones igual a de protones. </a:t>
              </a:r>
            </a:p>
          </p:txBody>
        </p:sp>
        <p:sp>
          <p:nvSpPr>
            <p:cNvPr id="22535" name="Rectangle 7"/>
            <p:cNvSpPr>
              <a:spLocks noChangeArrowheads="1"/>
            </p:cNvSpPr>
            <p:nvPr/>
          </p:nvSpPr>
          <p:spPr bwMode="auto">
            <a:xfrm>
              <a:off x="748" y="2704"/>
              <a:ext cx="2812" cy="674"/>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ctr">
              <a:spAutoFit/>
            </a:bodyPr>
            <a:lstStyle/>
            <a:p>
              <a:pPr algn="just">
                <a:buFontTx/>
                <a:buChar char="-"/>
              </a:pPr>
              <a:r>
                <a:rPr lang="es-ES" sz="1600" b="1" dirty="0">
                  <a:latin typeface="Arial Unicode MS" pitchFamily="34" charset="-128"/>
                </a:rPr>
                <a:t>  Los  electrones  giran  a  grandes  distancias del  núcleo  de  modo  que su fuerza   centrífuga   es  igual  a  la  atracción electrostática, pero de  sentido contrario. </a:t>
              </a:r>
            </a:p>
          </p:txBody>
        </p:sp>
        <p:pic>
          <p:nvPicPr>
            <p:cNvPr id="22536" name="Picture 8" descr="atomo10 Rutherford"/>
            <p:cNvPicPr>
              <a:picLocks noChangeAspect="1" noChangeArrowheads="1" noCrop="1"/>
            </p:cNvPicPr>
            <p:nvPr/>
          </p:nvPicPr>
          <p:blipFill>
            <a:blip r:embed="rId4"/>
            <a:srcRect/>
            <a:stretch>
              <a:fillRect/>
            </a:stretch>
          </p:blipFill>
          <p:spPr bwMode="auto">
            <a:xfrm>
              <a:off x="4014" y="2614"/>
              <a:ext cx="952" cy="953"/>
            </a:xfrm>
            <a:prstGeom prst="rect">
              <a:avLst/>
            </a:prstGeom>
            <a:ln>
              <a:headEnd/>
              <a:tailEnd/>
            </a:ln>
          </p:spPr>
          <p:style>
            <a:lnRef idx="2">
              <a:schemeClr val="accent1"/>
            </a:lnRef>
            <a:fillRef idx="1">
              <a:schemeClr val="lt1"/>
            </a:fillRef>
            <a:effectRef idx="0">
              <a:schemeClr val="accent1"/>
            </a:effectRef>
            <a:fontRef idx="minor">
              <a:schemeClr val="dk1"/>
            </a:fontRef>
          </p:style>
        </p:pic>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9"/>
          <p:cNvGrpSpPr>
            <a:grpSpLocks/>
          </p:cNvGrpSpPr>
          <p:nvPr/>
        </p:nvGrpSpPr>
        <p:grpSpPr bwMode="auto">
          <a:xfrm>
            <a:off x="611188" y="993775"/>
            <a:ext cx="7920037" cy="4811713"/>
            <a:chOff x="431" y="436"/>
            <a:chExt cx="4989" cy="3031"/>
          </a:xfrm>
        </p:grpSpPr>
        <p:sp>
          <p:nvSpPr>
            <p:cNvPr id="23555" name="Rectangle 3"/>
            <p:cNvSpPr>
              <a:spLocks noChangeArrowheads="1"/>
            </p:cNvSpPr>
            <p:nvPr/>
          </p:nvSpPr>
          <p:spPr bwMode="auto">
            <a:xfrm>
              <a:off x="431" y="436"/>
              <a:ext cx="1223" cy="212"/>
            </a:xfrm>
            <a:prstGeom prst="rect">
              <a:avLst/>
            </a:prstGeom>
            <a:solidFill>
              <a:srgbClr val="FF3300"/>
            </a:solidFill>
            <a:ln w="9525">
              <a:noFill/>
              <a:miter lim="800000"/>
              <a:headEnd/>
              <a:tailEnd/>
            </a:ln>
          </p:spPr>
          <p:txBody>
            <a:bodyPr wrap="none" anchor="ctr">
              <a:spAutoFit/>
            </a:bodyPr>
            <a:lstStyle/>
            <a:p>
              <a:r>
                <a:rPr lang="es-ES" sz="1600" b="1" dirty="0">
                  <a:latin typeface="Arial Unicode MS" pitchFamily="34" charset="-128"/>
                </a:rPr>
                <a:t>Crítica del modelo: </a:t>
              </a:r>
            </a:p>
          </p:txBody>
        </p:sp>
        <p:sp>
          <p:nvSpPr>
            <p:cNvPr id="23556" name="Rectangle 4"/>
            <p:cNvSpPr>
              <a:spLocks noChangeArrowheads="1"/>
            </p:cNvSpPr>
            <p:nvPr/>
          </p:nvSpPr>
          <p:spPr bwMode="auto">
            <a:xfrm>
              <a:off x="431" y="845"/>
              <a:ext cx="4989" cy="366"/>
            </a:xfrm>
            <a:prstGeom prst="rect">
              <a:avLst/>
            </a:prstGeom>
            <a:noFill/>
            <a:ln w="9525">
              <a:noFill/>
              <a:miter lim="800000"/>
              <a:headEnd/>
              <a:tailEnd/>
            </a:ln>
          </p:spPr>
          <p:txBody>
            <a:bodyPr anchor="ctr">
              <a:spAutoFit/>
            </a:bodyPr>
            <a:lstStyle/>
            <a:p>
              <a:r>
                <a:rPr lang="es-ES" sz="1600" b="1" dirty="0">
                  <a:latin typeface="Arial Unicode MS" pitchFamily="34" charset="-128"/>
                </a:rPr>
                <a:t>Fue fundamental la demostración de la discontinuidad de la materia y de los grandes vacíos del átomo. Por lo demás, presenta deficiencias y puntos poco claros: </a:t>
              </a:r>
            </a:p>
          </p:txBody>
        </p:sp>
        <p:sp>
          <p:nvSpPr>
            <p:cNvPr id="23557" name="Rectangle 5"/>
            <p:cNvSpPr>
              <a:spLocks noChangeArrowheads="1"/>
            </p:cNvSpPr>
            <p:nvPr/>
          </p:nvSpPr>
          <p:spPr bwMode="auto">
            <a:xfrm>
              <a:off x="657" y="1434"/>
              <a:ext cx="4660" cy="526"/>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r>
                <a:rPr lang="es-ES" sz="1600" dirty="0">
                  <a:latin typeface="Arial Unicode MS" pitchFamily="34" charset="-128"/>
                </a:rPr>
                <a:t>  - </a:t>
              </a:r>
              <a:r>
                <a:rPr lang="es-ES" sz="1600" b="1" dirty="0">
                  <a:latin typeface="Arial Unicode MS" pitchFamily="34" charset="-128"/>
                </a:rPr>
                <a:t>Según la ya probada teoría electromagnética de Maxwell, al ser el electrón </a:t>
              </a:r>
            </a:p>
            <a:p>
              <a:r>
                <a:rPr lang="es-ES" sz="1600" b="1" dirty="0">
                  <a:latin typeface="Arial Unicode MS" pitchFamily="34" charset="-128"/>
                </a:rPr>
                <a:t>    una partícula cargada en movimiento debe emitir radiación constante y por </a:t>
              </a:r>
            </a:p>
            <a:p>
              <a:r>
                <a:rPr lang="es-ES" sz="1600" b="1" dirty="0">
                  <a:latin typeface="Arial Unicode MS" pitchFamily="34" charset="-128"/>
                </a:rPr>
                <a:t>    tanto, perder energía. </a:t>
              </a:r>
            </a:p>
          </p:txBody>
        </p:sp>
        <p:sp>
          <p:nvSpPr>
            <p:cNvPr id="23558" name="Rectangle 6"/>
            <p:cNvSpPr>
              <a:spLocks noChangeArrowheads="1"/>
            </p:cNvSpPr>
            <p:nvPr/>
          </p:nvSpPr>
          <p:spPr bwMode="auto">
            <a:xfrm>
              <a:off x="839" y="2251"/>
              <a:ext cx="4491" cy="674"/>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r>
                <a:rPr lang="es-ES" sz="1600" b="1" i="1" dirty="0">
                  <a:latin typeface="Arial Unicode MS" pitchFamily="34" charset="-128"/>
                </a:rPr>
                <a:t>Esto debe hacer que disminuya el radio de su órbita y el electrón terminaría por caer en el núcleo; el átomo sería inestable. Por lo tanto, no se puede simplificar el problema planteado, para un electrón, que la fuerza electrostática es igual a la centrífuga.</a:t>
              </a:r>
            </a:p>
          </p:txBody>
        </p:sp>
        <p:sp>
          <p:nvSpPr>
            <p:cNvPr id="23559" name="Rectangle 7"/>
            <p:cNvSpPr>
              <a:spLocks noChangeArrowheads="1"/>
            </p:cNvSpPr>
            <p:nvPr/>
          </p:nvSpPr>
          <p:spPr bwMode="auto">
            <a:xfrm>
              <a:off x="657" y="3249"/>
              <a:ext cx="4627" cy="218"/>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r>
                <a:rPr lang="es-ES" sz="1600" dirty="0">
                  <a:solidFill>
                    <a:srgbClr val="0000FF"/>
                  </a:solidFill>
                  <a:latin typeface="Arial Unicode MS" pitchFamily="34" charset="-128"/>
                </a:rPr>
                <a:t>- </a:t>
              </a:r>
              <a:r>
                <a:rPr lang="es-ES" sz="1600" b="1" dirty="0">
                  <a:latin typeface="Arial Unicode MS" pitchFamily="34" charset="-128"/>
                </a:rPr>
                <a:t>Era conocida la hipótesis de </a:t>
              </a:r>
              <a:r>
                <a:rPr lang="es-ES" sz="1600" b="1" dirty="0" smtClean="0">
                  <a:latin typeface="Arial Unicode MS" pitchFamily="34" charset="-128"/>
                </a:rPr>
                <a:t>Planck </a:t>
              </a:r>
              <a:r>
                <a:rPr lang="es-ES" sz="1600" b="1" dirty="0">
                  <a:latin typeface="Arial Unicode MS" pitchFamily="34" charset="-128"/>
                </a:rPr>
                <a:t>que no era tenida en cuenta</a:t>
              </a:r>
              <a:r>
                <a:rPr lang="es-ES" sz="1600" dirty="0">
                  <a:solidFill>
                    <a:srgbClr val="0000FF"/>
                  </a:solidFill>
                  <a:latin typeface="Arial Unicode MS" pitchFamily="34" charset="-128"/>
                </a:rPr>
                <a:t>.</a:t>
              </a: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57188" y="571500"/>
            <a:ext cx="8569325" cy="868363"/>
          </a:xfrm>
        </p:spPr>
        <p:txBody>
          <a:bodyPr/>
          <a:lstStyle/>
          <a:p>
            <a:pPr algn="l"/>
            <a:r>
              <a:rPr lang="es-ES_tradnl" sz="3600" b="1" dirty="0" smtClean="0"/>
              <a:t>Demócrito </a:t>
            </a:r>
            <a:endParaRPr lang="es-ES" sz="3600" b="1" dirty="0" smtClean="0">
              <a:latin typeface="Arial" charset="0"/>
            </a:endParaRP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5" name="4 Rectángulo"/>
          <p:cNvSpPr/>
          <p:nvPr/>
        </p:nvSpPr>
        <p:spPr>
          <a:xfrm>
            <a:off x="500034" y="1571612"/>
            <a:ext cx="8001056" cy="1938992"/>
          </a:xfrm>
          <a:prstGeom prst="rect">
            <a:avLst/>
          </a:prstGeom>
        </p:spPr>
        <p:txBody>
          <a:bodyPr wrap="square">
            <a:spAutoFit/>
          </a:bodyPr>
          <a:lstStyle/>
          <a:p>
            <a:pPr marL="109728" eaLnBrk="1" fontAlgn="auto" hangingPunct="1">
              <a:spcAft>
                <a:spcPts val="0"/>
              </a:spcAft>
              <a:defRPr/>
            </a:pPr>
            <a:r>
              <a:rPr lang="es-ES_tradnl" sz="2400" dirty="0" smtClean="0">
                <a:latin typeface="Calibri" pitchFamily="34" charset="0"/>
              </a:rPr>
              <a:t>Para Demócrito la realidad esta compuesta por dos causas: Lo que es representado por los átomos homogéneos e indivisibles y lo que no es representado por el vació</a:t>
            </a:r>
          </a:p>
          <a:p>
            <a:pPr marL="365760" indent="-256032" eaLnBrk="1" fontAlgn="auto" hangingPunct="1">
              <a:spcAft>
                <a:spcPts val="0"/>
              </a:spcAft>
              <a:buFont typeface="Wingdings" pitchFamily="2" charset="2"/>
              <a:buNone/>
              <a:defRPr/>
            </a:pPr>
            <a:endParaRPr lang="es-ES_tradnl" sz="2400" dirty="0" smtClean="0">
              <a:latin typeface="Calibri" pitchFamily="34" charset="0"/>
            </a:endParaRPr>
          </a:p>
          <a:p>
            <a:pPr marL="365760" indent="-256032" eaLnBrk="1" fontAlgn="auto" hangingPunct="1">
              <a:spcAft>
                <a:spcPts val="0"/>
              </a:spcAft>
              <a:buFont typeface="Wingdings" pitchFamily="2" charset="2"/>
              <a:buNone/>
              <a:defRPr/>
            </a:pPr>
            <a:r>
              <a:rPr lang="es-ES_tradnl" sz="2400" dirty="0" smtClean="0">
                <a:latin typeface="Calibri" pitchFamily="34" charset="0"/>
              </a:rPr>
              <a:t>   460 a 370 años A.C.</a:t>
            </a:r>
            <a:endParaRPr lang="es-ES_tradnl" sz="2400" dirty="0">
              <a:latin typeface="Calibri" pitchFamily="34" charset="0"/>
            </a:endParaRPr>
          </a:p>
        </p:txBody>
      </p:sp>
      <p:pic>
        <p:nvPicPr>
          <p:cNvPr id="6" name="Picture 6"/>
          <p:cNvPicPr>
            <a:picLocks noChangeAspect="1" noChangeArrowheads="1"/>
          </p:cNvPicPr>
          <p:nvPr/>
        </p:nvPicPr>
        <p:blipFill>
          <a:blip r:embed="rId2"/>
          <a:srcRect/>
          <a:stretch>
            <a:fillRect/>
          </a:stretch>
        </p:blipFill>
        <p:spPr bwMode="auto">
          <a:xfrm>
            <a:off x="5143504" y="3000372"/>
            <a:ext cx="2633662" cy="30940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0"/>
          <p:cNvGrpSpPr>
            <a:grpSpLocks/>
          </p:cNvGrpSpPr>
          <p:nvPr/>
        </p:nvGrpSpPr>
        <p:grpSpPr bwMode="auto">
          <a:xfrm>
            <a:off x="684213" y="1054100"/>
            <a:ext cx="7704137" cy="5446713"/>
            <a:chOff x="567" y="468"/>
            <a:chExt cx="4853" cy="3431"/>
          </a:xfrm>
        </p:grpSpPr>
        <p:sp>
          <p:nvSpPr>
            <p:cNvPr id="24579" name="Rectangle 5"/>
            <p:cNvSpPr>
              <a:spLocks noChangeArrowheads="1"/>
            </p:cNvSpPr>
            <p:nvPr/>
          </p:nvSpPr>
          <p:spPr bwMode="auto">
            <a:xfrm>
              <a:off x="567" y="468"/>
              <a:ext cx="1235" cy="212"/>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spAutoFit/>
            </a:bodyPr>
            <a:lstStyle/>
            <a:p>
              <a:r>
                <a:rPr lang="es-ES" sz="1600" b="1" dirty="0">
                  <a:latin typeface="Arial Unicode MS" pitchFamily="34" charset="-128"/>
                </a:rPr>
                <a:t>Espectros atómicos</a:t>
              </a:r>
            </a:p>
          </p:txBody>
        </p:sp>
        <p:sp>
          <p:nvSpPr>
            <p:cNvPr id="24580" name="Rectangle 6"/>
            <p:cNvSpPr>
              <a:spLocks noChangeArrowheads="1"/>
            </p:cNvSpPr>
            <p:nvPr/>
          </p:nvSpPr>
          <p:spPr bwMode="auto">
            <a:xfrm>
              <a:off x="567" y="810"/>
              <a:ext cx="4853" cy="526"/>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nchor="ctr">
              <a:spAutoFit/>
            </a:bodyPr>
            <a:lstStyle/>
            <a:p>
              <a:r>
                <a:rPr lang="es-ES" sz="1600" dirty="0">
                  <a:latin typeface="Arial Unicode MS" pitchFamily="34" charset="-128"/>
                </a:rPr>
                <a:t>Se llama espectro atómico de un  elemento químico  al resultado de descomponer una radiación electromagnética compleja en todas las radiaciones sencillas que la componen, caracterizadas cada una por un valor de longitud de onda, </a:t>
              </a:r>
              <a:r>
                <a:rPr lang="el-GR" sz="1600">
                  <a:latin typeface="Arial Unicode MS" pitchFamily="34" charset="-128"/>
                </a:rPr>
                <a:t>λ</a:t>
              </a:r>
              <a:endParaRPr lang="el-GR" sz="1600" b="1">
                <a:latin typeface="Arial Unicode MS" pitchFamily="34" charset="-128"/>
                <a:ea typeface="Arial Unicode MS" pitchFamily="34" charset="-128"/>
                <a:cs typeface="Arial Unicode MS" pitchFamily="34" charset="-128"/>
              </a:endParaRPr>
            </a:p>
          </p:txBody>
        </p:sp>
        <p:pic>
          <p:nvPicPr>
            <p:cNvPr id="24581" name="Picture 9" descr="espectro01"/>
            <p:cNvPicPr>
              <a:picLocks noChangeAspect="1" noChangeArrowheads="1"/>
            </p:cNvPicPr>
            <p:nvPr/>
          </p:nvPicPr>
          <p:blipFill>
            <a:blip r:embed="rId2"/>
            <a:srcRect/>
            <a:stretch>
              <a:fillRect/>
            </a:stretch>
          </p:blipFill>
          <p:spPr bwMode="auto">
            <a:xfrm>
              <a:off x="1171" y="1424"/>
              <a:ext cx="3465" cy="2475"/>
            </a:xfrm>
            <a:prstGeom prst="rect">
              <a:avLst/>
            </a:prstGeom>
            <a:noFill/>
            <a:ln w="9525">
              <a:noFill/>
              <a:miter lim="800000"/>
              <a:headEnd/>
              <a:tailEnd/>
            </a:ln>
          </p:spPr>
        </p:pic>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7"/>
          <p:cNvGrpSpPr>
            <a:grpSpLocks/>
          </p:cNvGrpSpPr>
          <p:nvPr/>
        </p:nvGrpSpPr>
        <p:grpSpPr bwMode="auto">
          <a:xfrm>
            <a:off x="755650" y="760413"/>
            <a:ext cx="7561263" cy="5334000"/>
            <a:chOff x="567" y="524"/>
            <a:chExt cx="4763" cy="3360"/>
          </a:xfrm>
        </p:grpSpPr>
        <p:sp>
          <p:nvSpPr>
            <p:cNvPr id="25603" name="Rectangle 4"/>
            <p:cNvSpPr>
              <a:spLocks noChangeArrowheads="1"/>
            </p:cNvSpPr>
            <p:nvPr/>
          </p:nvSpPr>
          <p:spPr bwMode="auto">
            <a:xfrm>
              <a:off x="567" y="524"/>
              <a:ext cx="4763" cy="68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nchor="ctr">
              <a:spAutoFit/>
            </a:bodyPr>
            <a:lstStyle/>
            <a:p>
              <a:r>
                <a:rPr lang="es-ES" sz="1600" b="1" dirty="0">
                  <a:latin typeface="Arial Unicode MS" pitchFamily="34" charset="-128"/>
                </a:rPr>
                <a:t>El espectro consiste en un conjunto de líneas paralelas, que corresponden cada una a una longitud de onda.</a:t>
              </a:r>
              <a:br>
                <a:rPr lang="es-ES" sz="1600" b="1" dirty="0">
                  <a:latin typeface="Arial Unicode MS" pitchFamily="34" charset="-128"/>
                </a:rPr>
              </a:br>
              <a:r>
                <a:rPr lang="es-ES" sz="1600" b="1" dirty="0">
                  <a:latin typeface="Arial Unicode MS" pitchFamily="34" charset="-128"/>
                </a:rPr>
                <a:t>Podemos analizar la radiación que absorbe un elemento (espectro de absorción) o la radiación que emite (espectro de emisión). </a:t>
              </a:r>
            </a:p>
          </p:txBody>
        </p:sp>
        <p:pic>
          <p:nvPicPr>
            <p:cNvPr id="25604" name="Picture 5" descr="espectro02"/>
            <p:cNvPicPr>
              <a:picLocks noChangeAspect="1" noChangeArrowheads="1"/>
            </p:cNvPicPr>
            <p:nvPr/>
          </p:nvPicPr>
          <p:blipFill>
            <a:blip r:embed="rId2"/>
            <a:srcRect/>
            <a:stretch>
              <a:fillRect/>
            </a:stretch>
          </p:blipFill>
          <p:spPr bwMode="auto">
            <a:xfrm>
              <a:off x="975" y="1344"/>
              <a:ext cx="3855" cy="2540"/>
            </a:xfrm>
            <a:prstGeom prst="rect">
              <a:avLst/>
            </a:prstGeom>
            <a:noFill/>
            <a:ln w="9525">
              <a:noFill/>
              <a:miter lim="800000"/>
              <a:headEnd/>
              <a:tailEnd/>
            </a:ln>
          </p:spPr>
        </p:pic>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7"/>
          <p:cNvGrpSpPr>
            <a:grpSpLocks/>
          </p:cNvGrpSpPr>
          <p:nvPr/>
        </p:nvGrpSpPr>
        <p:grpSpPr bwMode="auto">
          <a:xfrm>
            <a:off x="1692275" y="188913"/>
            <a:ext cx="5688013" cy="6465887"/>
            <a:chOff x="1111" y="119"/>
            <a:chExt cx="3583" cy="4073"/>
          </a:xfrm>
        </p:grpSpPr>
        <p:pic>
          <p:nvPicPr>
            <p:cNvPr id="26627" name="Picture 4" descr="espectro03"/>
            <p:cNvPicPr>
              <a:picLocks noChangeAspect="1" noChangeArrowheads="1"/>
            </p:cNvPicPr>
            <p:nvPr/>
          </p:nvPicPr>
          <p:blipFill>
            <a:blip r:embed="rId2"/>
            <a:srcRect/>
            <a:stretch>
              <a:fillRect/>
            </a:stretch>
          </p:blipFill>
          <p:spPr bwMode="auto">
            <a:xfrm>
              <a:off x="1111" y="119"/>
              <a:ext cx="3583" cy="2071"/>
            </a:xfrm>
            <a:prstGeom prst="rect">
              <a:avLst/>
            </a:prstGeom>
            <a:noFill/>
            <a:ln w="9525">
              <a:noFill/>
              <a:miter lim="800000"/>
              <a:headEnd/>
              <a:tailEnd/>
            </a:ln>
          </p:spPr>
        </p:pic>
        <p:pic>
          <p:nvPicPr>
            <p:cNvPr id="26628" name="Picture 5" descr="espectro04"/>
            <p:cNvPicPr>
              <a:picLocks noChangeAspect="1" noChangeArrowheads="1"/>
            </p:cNvPicPr>
            <p:nvPr/>
          </p:nvPicPr>
          <p:blipFill>
            <a:blip r:embed="rId3"/>
            <a:srcRect/>
            <a:stretch>
              <a:fillRect/>
            </a:stretch>
          </p:blipFill>
          <p:spPr bwMode="auto">
            <a:xfrm>
              <a:off x="1202" y="2296"/>
              <a:ext cx="3402" cy="1896"/>
            </a:xfrm>
            <a:prstGeom prst="rect">
              <a:avLst/>
            </a:prstGeom>
            <a:noFill/>
            <a:ln w="9525">
              <a:noFill/>
              <a:miter lim="800000"/>
              <a:headEnd/>
              <a:tailEnd/>
            </a:ln>
          </p:spPr>
        </p:pic>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1"/>
          <p:cNvGrpSpPr>
            <a:grpSpLocks/>
          </p:cNvGrpSpPr>
          <p:nvPr/>
        </p:nvGrpSpPr>
        <p:grpSpPr bwMode="auto">
          <a:xfrm>
            <a:off x="755650" y="538163"/>
            <a:ext cx="7561263" cy="5770562"/>
            <a:chOff x="657" y="255"/>
            <a:chExt cx="4763" cy="3635"/>
          </a:xfrm>
        </p:grpSpPr>
        <p:sp>
          <p:nvSpPr>
            <p:cNvPr id="27651" name="Rectangle 4"/>
            <p:cNvSpPr>
              <a:spLocks noChangeArrowheads="1"/>
            </p:cNvSpPr>
            <p:nvPr/>
          </p:nvSpPr>
          <p:spPr bwMode="auto">
            <a:xfrm>
              <a:off x="657" y="3518"/>
              <a:ext cx="4763" cy="372"/>
            </a:xfrm>
            <a:prstGeom prst="rect">
              <a:avLst/>
            </a:prstGeom>
            <a:noFill/>
            <a:ln w="9525">
              <a:solidFill>
                <a:srgbClr val="FE3838"/>
              </a:solidFill>
              <a:miter lim="800000"/>
              <a:headEnd/>
              <a:tailEnd/>
            </a:ln>
          </p:spPr>
          <p:txBody>
            <a:bodyPr anchor="ctr">
              <a:spAutoFit/>
            </a:bodyPr>
            <a:lstStyle/>
            <a:p>
              <a:r>
                <a:rPr lang="es-ES" sz="1600" dirty="0">
                  <a:latin typeface="Arial Unicode MS" pitchFamily="34" charset="-128"/>
                </a:rPr>
                <a:t>Cada elemento tiene un espectro característico; por tanto, un modelo atómico debería ser capaz de justificar el espectro de cada elemento.</a:t>
              </a:r>
              <a:r>
                <a:rPr lang="es-ES" sz="1600" b="1" dirty="0">
                  <a:latin typeface="Arial Unicode MS" pitchFamily="34" charset="-128"/>
                </a:rPr>
                <a:t> </a:t>
              </a:r>
            </a:p>
          </p:txBody>
        </p:sp>
        <p:pic>
          <p:nvPicPr>
            <p:cNvPr id="27652" name="Picture 5" descr="espectro07"/>
            <p:cNvPicPr>
              <a:picLocks noChangeAspect="1" noChangeArrowheads="1"/>
            </p:cNvPicPr>
            <p:nvPr/>
          </p:nvPicPr>
          <p:blipFill>
            <a:blip r:embed="rId2"/>
            <a:srcRect/>
            <a:stretch>
              <a:fillRect/>
            </a:stretch>
          </p:blipFill>
          <p:spPr bwMode="auto">
            <a:xfrm>
              <a:off x="1292" y="255"/>
              <a:ext cx="3402" cy="792"/>
            </a:xfrm>
            <a:prstGeom prst="rect">
              <a:avLst/>
            </a:prstGeom>
            <a:noFill/>
            <a:ln w="9525">
              <a:noFill/>
              <a:miter lim="800000"/>
              <a:headEnd/>
              <a:tailEnd/>
            </a:ln>
          </p:spPr>
        </p:pic>
        <p:pic>
          <p:nvPicPr>
            <p:cNvPr id="27653" name="Picture 6" descr="espectro06"/>
            <p:cNvPicPr>
              <a:picLocks noChangeAspect="1" noChangeArrowheads="1"/>
            </p:cNvPicPr>
            <p:nvPr/>
          </p:nvPicPr>
          <p:blipFill>
            <a:blip r:embed="rId3"/>
            <a:srcRect/>
            <a:stretch>
              <a:fillRect/>
            </a:stretch>
          </p:blipFill>
          <p:spPr bwMode="auto">
            <a:xfrm>
              <a:off x="1292" y="1071"/>
              <a:ext cx="3396" cy="762"/>
            </a:xfrm>
            <a:prstGeom prst="rect">
              <a:avLst/>
            </a:prstGeom>
            <a:noFill/>
            <a:ln w="9525">
              <a:noFill/>
              <a:miter lim="800000"/>
              <a:headEnd/>
              <a:tailEnd/>
            </a:ln>
          </p:spPr>
        </p:pic>
        <p:pic>
          <p:nvPicPr>
            <p:cNvPr id="27654" name="Picture 8" descr="espectro08"/>
            <p:cNvPicPr>
              <a:picLocks noChangeAspect="1" noChangeArrowheads="1"/>
            </p:cNvPicPr>
            <p:nvPr/>
          </p:nvPicPr>
          <p:blipFill>
            <a:blip r:embed="rId4"/>
            <a:srcRect/>
            <a:stretch>
              <a:fillRect/>
            </a:stretch>
          </p:blipFill>
          <p:spPr bwMode="auto">
            <a:xfrm>
              <a:off x="1292" y="1842"/>
              <a:ext cx="3402" cy="792"/>
            </a:xfrm>
            <a:prstGeom prst="rect">
              <a:avLst/>
            </a:prstGeom>
            <a:noFill/>
            <a:ln w="9525">
              <a:noFill/>
              <a:miter lim="800000"/>
              <a:headEnd/>
              <a:tailEnd/>
            </a:ln>
          </p:spPr>
        </p:pic>
        <p:pic>
          <p:nvPicPr>
            <p:cNvPr id="27655" name="Picture 9" descr="espectro09"/>
            <p:cNvPicPr>
              <a:picLocks noChangeAspect="1" noChangeArrowheads="1"/>
            </p:cNvPicPr>
            <p:nvPr/>
          </p:nvPicPr>
          <p:blipFill>
            <a:blip r:embed="rId5"/>
            <a:srcRect/>
            <a:stretch>
              <a:fillRect/>
            </a:stretch>
          </p:blipFill>
          <p:spPr bwMode="auto">
            <a:xfrm>
              <a:off x="1292" y="2614"/>
              <a:ext cx="3402" cy="798"/>
            </a:xfrm>
            <a:prstGeom prst="rect">
              <a:avLst/>
            </a:prstGeom>
            <a:noFill/>
            <a:ln w="9525">
              <a:noFill/>
              <a:miter lim="800000"/>
              <a:headEnd/>
              <a:tailEnd/>
            </a:ln>
          </p:spPr>
        </p:pic>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835150" y="909638"/>
            <a:ext cx="5473700" cy="4895850"/>
            <a:chOff x="1156" y="436"/>
            <a:chExt cx="3448" cy="3084"/>
          </a:xfrm>
        </p:grpSpPr>
        <p:pic>
          <p:nvPicPr>
            <p:cNvPr id="28675" name="Picture 4" descr="espectro10"/>
            <p:cNvPicPr>
              <a:picLocks noChangeAspect="1" noChangeArrowheads="1"/>
            </p:cNvPicPr>
            <p:nvPr/>
          </p:nvPicPr>
          <p:blipFill>
            <a:blip r:embed="rId2"/>
            <a:srcRect/>
            <a:stretch>
              <a:fillRect/>
            </a:stretch>
          </p:blipFill>
          <p:spPr bwMode="auto">
            <a:xfrm>
              <a:off x="1156" y="436"/>
              <a:ext cx="3448" cy="822"/>
            </a:xfrm>
            <a:prstGeom prst="rect">
              <a:avLst/>
            </a:prstGeom>
            <a:noFill/>
            <a:ln w="9525">
              <a:noFill/>
              <a:miter lim="800000"/>
              <a:headEnd/>
              <a:tailEnd/>
            </a:ln>
          </p:spPr>
        </p:pic>
        <p:pic>
          <p:nvPicPr>
            <p:cNvPr id="28676" name="Picture 5" descr="espectro05"/>
            <p:cNvPicPr>
              <a:picLocks noChangeAspect="1" noChangeArrowheads="1"/>
            </p:cNvPicPr>
            <p:nvPr/>
          </p:nvPicPr>
          <p:blipFill>
            <a:blip r:embed="rId3"/>
            <a:srcRect/>
            <a:stretch>
              <a:fillRect/>
            </a:stretch>
          </p:blipFill>
          <p:spPr bwMode="auto">
            <a:xfrm>
              <a:off x="1202" y="1344"/>
              <a:ext cx="3402" cy="810"/>
            </a:xfrm>
            <a:prstGeom prst="rect">
              <a:avLst/>
            </a:prstGeom>
            <a:noFill/>
            <a:ln w="9525">
              <a:noFill/>
              <a:miter lim="800000"/>
              <a:headEnd/>
              <a:tailEnd/>
            </a:ln>
          </p:spPr>
        </p:pic>
        <p:pic>
          <p:nvPicPr>
            <p:cNvPr id="28677" name="Picture 6" descr="espectro15"/>
            <p:cNvPicPr>
              <a:picLocks noChangeAspect="1" noChangeArrowheads="1"/>
            </p:cNvPicPr>
            <p:nvPr/>
          </p:nvPicPr>
          <p:blipFill>
            <a:blip r:embed="rId4"/>
            <a:srcRect/>
            <a:stretch>
              <a:fillRect/>
            </a:stretch>
          </p:blipFill>
          <p:spPr bwMode="auto">
            <a:xfrm>
              <a:off x="1202" y="2704"/>
              <a:ext cx="3402" cy="816"/>
            </a:xfrm>
            <a:prstGeom prst="rect">
              <a:avLst/>
            </a:prstGeom>
            <a:noFill/>
            <a:ln w="9525">
              <a:noFill/>
              <a:miter lim="800000"/>
              <a:headEnd/>
              <a:tailEnd/>
            </a:ln>
          </p:spPr>
        </p:pic>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4"/>
          <p:cNvSpPr>
            <a:spLocks noChangeArrowheads="1"/>
          </p:cNvSpPr>
          <p:nvPr/>
        </p:nvSpPr>
        <p:spPr bwMode="auto">
          <a:xfrm>
            <a:off x="-17463" y="1481138"/>
            <a:ext cx="9144001" cy="0"/>
          </a:xfrm>
          <a:prstGeom prst="rect">
            <a:avLst/>
          </a:prstGeom>
          <a:noFill/>
          <a:ln w="9525">
            <a:noFill/>
            <a:miter lim="800000"/>
            <a:headEnd/>
            <a:tailEnd/>
          </a:ln>
        </p:spPr>
        <p:txBody>
          <a:bodyPr wrap="none" anchor="ctr">
            <a:spAutoFit/>
          </a:bodyPr>
          <a:lstStyle/>
          <a:p>
            <a:endParaRPr lang="es-CL" dirty="0"/>
          </a:p>
        </p:txBody>
      </p:sp>
      <p:graphicFrame>
        <p:nvGraphicFramePr>
          <p:cNvPr id="86134" name="Group 118"/>
          <p:cNvGraphicFramePr>
            <a:graphicFrameLocks noGrp="1"/>
          </p:cNvGraphicFramePr>
          <p:nvPr>
            <p:extLst>
              <p:ext uri="{D42A27DB-BD31-4B8C-83A1-F6EECF244321}">
                <p14:modId xmlns:p14="http://schemas.microsoft.com/office/powerpoint/2010/main" val="3886002715"/>
              </p:ext>
            </p:extLst>
          </p:nvPr>
        </p:nvGraphicFramePr>
        <p:xfrm>
          <a:off x="323850" y="417513"/>
          <a:ext cx="8424863" cy="5964239"/>
        </p:xfrm>
        <a:graphic>
          <a:graphicData uri="http://schemas.openxmlformats.org/drawingml/2006/table">
            <a:tbl>
              <a:tblPr/>
              <a:tblGrid>
                <a:gridCol w="2835275"/>
                <a:gridCol w="5589588"/>
              </a:tblGrid>
              <a:tr h="1060450">
                <a:tc>
                  <a:txBody>
                    <a:bodyPr/>
                    <a:lstStyle/>
                    <a:p>
                      <a:pPr marL="0" marR="0" lvl="0" indent="0" algn="ctr"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1" i="0" u="none" strike="noStrike" cap="none" normalizeH="0" baseline="0" dirty="0" smtClean="0">
                          <a:ln>
                            <a:noFill/>
                          </a:ln>
                          <a:solidFill>
                            <a:schemeClr val="tx1"/>
                          </a:solidFill>
                          <a:effectLst/>
                          <a:latin typeface="+mn-lt"/>
                        </a:rPr>
                        <a:t>TIPO DE RADIACION</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1" i="0" u="none" strike="noStrike" cap="none" normalizeH="0" baseline="0" dirty="0" smtClean="0">
                          <a:ln>
                            <a:noFill/>
                          </a:ln>
                          <a:solidFill>
                            <a:schemeClr val="tx1"/>
                          </a:solidFill>
                          <a:effectLst/>
                          <a:latin typeface="+mn-lt"/>
                        </a:rPr>
                        <a:t>Intervalos de las longitudes de onda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22300">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Rayos Gamma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Inferiores a 10</a:t>
                      </a:r>
                      <a:r>
                        <a:rPr kumimoji="0" lang="es-ES" sz="1800" b="0" i="0" u="none" strike="noStrike" cap="none" normalizeH="0" baseline="30000" dirty="0" smtClean="0">
                          <a:ln>
                            <a:noFill/>
                          </a:ln>
                          <a:solidFill>
                            <a:schemeClr val="tx1"/>
                          </a:solidFill>
                          <a:effectLst/>
                          <a:latin typeface="+mn-lt"/>
                        </a:rPr>
                        <a:t>-2</a:t>
                      </a:r>
                      <a:r>
                        <a:rPr kumimoji="0" lang="es-ES" sz="1800" b="0" i="0" u="none" strike="noStrike" cap="none" normalizeH="0" baseline="0" dirty="0" smtClean="0">
                          <a:ln>
                            <a:noFill/>
                          </a:ln>
                          <a:solidFill>
                            <a:schemeClr val="tx1"/>
                          </a:solidFill>
                          <a:effectLst/>
                          <a:latin typeface="+mn-lt"/>
                        </a:rPr>
                        <a:t> nanómetros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27063">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Rayos X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Entre 10</a:t>
                      </a:r>
                      <a:r>
                        <a:rPr kumimoji="0" lang="es-ES" sz="1800" b="0" i="0" u="none" strike="noStrike" cap="none" normalizeH="0" baseline="30000" dirty="0" smtClean="0">
                          <a:ln>
                            <a:noFill/>
                          </a:ln>
                          <a:solidFill>
                            <a:schemeClr val="tx1"/>
                          </a:solidFill>
                          <a:effectLst/>
                          <a:latin typeface="+mn-lt"/>
                        </a:rPr>
                        <a:t>-2</a:t>
                      </a:r>
                      <a:r>
                        <a:rPr kumimoji="0" lang="es-ES" sz="1800" b="0" i="0" u="none" strike="noStrike" cap="none" normalizeH="0" baseline="0" dirty="0" smtClean="0">
                          <a:ln>
                            <a:noFill/>
                          </a:ln>
                          <a:solidFill>
                            <a:schemeClr val="tx1"/>
                          </a:solidFill>
                          <a:effectLst/>
                          <a:latin typeface="+mn-lt"/>
                        </a:rPr>
                        <a:t> nanómetros y 15 nanómetros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25475">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Ultravioleta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Entre 15 nanómetros y 4</a:t>
                      </a:r>
                      <a:r>
                        <a:rPr kumimoji="0" lang="en-US" sz="1800" b="0" i="0" u="none" strike="noStrike" cap="none" normalizeH="0" baseline="0" dirty="0" smtClean="0">
                          <a:ln>
                            <a:noFill/>
                          </a:ln>
                          <a:solidFill>
                            <a:schemeClr val="tx1"/>
                          </a:solidFill>
                          <a:effectLst/>
                          <a:latin typeface="+mn-lt"/>
                        </a:rPr>
                        <a:t>×</a:t>
                      </a:r>
                      <a:r>
                        <a:rPr kumimoji="0" lang="es-ES" sz="1800" b="0" i="0" u="none" strike="noStrike" cap="none" normalizeH="0" baseline="0" dirty="0" smtClean="0">
                          <a:ln>
                            <a:noFill/>
                          </a:ln>
                          <a:solidFill>
                            <a:schemeClr val="tx1"/>
                          </a:solidFill>
                          <a:effectLst/>
                          <a:latin typeface="+mn-lt"/>
                        </a:rPr>
                        <a:t>10</a:t>
                      </a:r>
                      <a:r>
                        <a:rPr kumimoji="0" lang="es-ES" sz="1800" b="0" i="0" u="none" strike="noStrike" cap="none" normalizeH="0" baseline="30000" dirty="0" smtClean="0">
                          <a:ln>
                            <a:noFill/>
                          </a:ln>
                          <a:solidFill>
                            <a:schemeClr val="tx1"/>
                          </a:solidFill>
                          <a:effectLst/>
                          <a:latin typeface="+mn-lt"/>
                        </a:rPr>
                        <a:t>2</a:t>
                      </a:r>
                      <a:r>
                        <a:rPr kumimoji="0" lang="es-ES" sz="1800" b="0" i="0" u="none" strike="noStrike" cap="none" normalizeH="0" baseline="0" dirty="0" smtClean="0">
                          <a:ln>
                            <a:noFill/>
                          </a:ln>
                          <a:solidFill>
                            <a:schemeClr val="tx1"/>
                          </a:solidFill>
                          <a:effectLst/>
                          <a:latin typeface="+mn-lt"/>
                        </a:rPr>
                        <a:t> nanómetros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092200">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ESPECTRO VISIBLE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entre 4</a:t>
                      </a:r>
                      <a:r>
                        <a:rPr kumimoji="0" lang="en-US" sz="1800" b="0" i="0" u="none" strike="noStrike" cap="none" normalizeH="0" baseline="0" dirty="0" smtClean="0">
                          <a:ln>
                            <a:noFill/>
                          </a:ln>
                          <a:solidFill>
                            <a:schemeClr val="tx1"/>
                          </a:solidFill>
                          <a:effectLst/>
                          <a:latin typeface="+mn-lt"/>
                        </a:rPr>
                        <a:t>×</a:t>
                      </a:r>
                      <a:r>
                        <a:rPr kumimoji="0" lang="es-ES" sz="1800" b="0" i="0" u="none" strike="noStrike" cap="none" normalizeH="0" baseline="0" dirty="0" smtClean="0">
                          <a:ln>
                            <a:noFill/>
                          </a:ln>
                          <a:solidFill>
                            <a:schemeClr val="tx1"/>
                          </a:solidFill>
                          <a:effectLst/>
                          <a:latin typeface="+mn-lt"/>
                        </a:rPr>
                        <a:t>10</a:t>
                      </a:r>
                      <a:r>
                        <a:rPr kumimoji="0" lang="es-ES" sz="1800" b="0" i="0" u="none" strike="noStrike" cap="none" normalizeH="0" baseline="30000" dirty="0" smtClean="0">
                          <a:ln>
                            <a:noFill/>
                          </a:ln>
                          <a:solidFill>
                            <a:schemeClr val="tx1"/>
                          </a:solidFill>
                          <a:effectLst/>
                          <a:latin typeface="+mn-lt"/>
                        </a:rPr>
                        <a:t>2</a:t>
                      </a:r>
                      <a:r>
                        <a:rPr kumimoji="0" lang="es-ES" sz="1800" b="0" i="0" u="none" strike="noStrike" cap="none" normalizeH="0" baseline="0" dirty="0" smtClean="0">
                          <a:ln>
                            <a:noFill/>
                          </a:ln>
                          <a:solidFill>
                            <a:schemeClr val="tx1"/>
                          </a:solidFill>
                          <a:effectLst/>
                          <a:latin typeface="+mn-lt"/>
                        </a:rPr>
                        <a:t> nanómetros y 7,8</a:t>
                      </a:r>
                      <a:r>
                        <a:rPr kumimoji="0" lang="en-US" sz="1800" b="0" i="0" u="none" strike="noStrike" cap="none" normalizeH="0" baseline="0" dirty="0" smtClean="0">
                          <a:ln>
                            <a:noFill/>
                          </a:ln>
                          <a:solidFill>
                            <a:schemeClr val="tx1"/>
                          </a:solidFill>
                          <a:effectLst/>
                          <a:latin typeface="+mn-lt"/>
                        </a:rPr>
                        <a:t>×</a:t>
                      </a:r>
                      <a:r>
                        <a:rPr kumimoji="0" lang="es-ES" sz="1800" b="0" i="0" u="none" strike="noStrike" cap="none" normalizeH="0" baseline="0" dirty="0" smtClean="0">
                          <a:ln>
                            <a:noFill/>
                          </a:ln>
                          <a:solidFill>
                            <a:schemeClr val="tx1"/>
                          </a:solidFill>
                          <a:effectLst/>
                          <a:latin typeface="+mn-lt"/>
                        </a:rPr>
                        <a:t>10</a:t>
                      </a:r>
                      <a:r>
                        <a:rPr kumimoji="0" lang="es-ES" sz="1800" b="0" i="0" u="none" strike="noStrike" cap="none" normalizeH="0" baseline="30000" dirty="0" smtClean="0">
                          <a:ln>
                            <a:noFill/>
                          </a:ln>
                          <a:solidFill>
                            <a:schemeClr val="tx1"/>
                          </a:solidFill>
                          <a:effectLst/>
                          <a:latin typeface="+mn-lt"/>
                        </a:rPr>
                        <a:t>2</a:t>
                      </a:r>
                      <a:r>
                        <a:rPr kumimoji="0" lang="es-ES" sz="1800" b="0" i="0" u="none" strike="noStrike" cap="none" normalizeH="0" baseline="0" dirty="0" smtClean="0">
                          <a:ln>
                            <a:noFill/>
                          </a:ln>
                          <a:solidFill>
                            <a:schemeClr val="tx1"/>
                          </a:solidFill>
                          <a:effectLst/>
                          <a:latin typeface="+mn-lt"/>
                        </a:rPr>
                        <a:t> nanómetros</a:t>
                      </a:r>
                      <a:br>
                        <a:rPr kumimoji="0" lang="es-ES" sz="1800" b="0" i="0" u="none" strike="noStrike" cap="none" normalizeH="0" baseline="0" dirty="0" smtClean="0">
                          <a:ln>
                            <a:noFill/>
                          </a:ln>
                          <a:solidFill>
                            <a:schemeClr val="tx1"/>
                          </a:solidFill>
                          <a:effectLst/>
                          <a:latin typeface="+mn-lt"/>
                        </a:rPr>
                      </a:br>
                      <a:r>
                        <a:rPr kumimoji="0" lang="es-ES" sz="1800" b="0" i="0" u="none" strike="noStrike" cap="none" normalizeH="0" baseline="0" dirty="0" smtClean="0">
                          <a:ln>
                            <a:noFill/>
                          </a:ln>
                          <a:solidFill>
                            <a:schemeClr val="tx1"/>
                          </a:solidFill>
                          <a:effectLst/>
                          <a:latin typeface="+mn-lt"/>
                        </a:rPr>
                        <a:t>(4000 Ángstrom y 7800 Ángstrom)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55638">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Infrarrojo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Entre 7,8</a:t>
                      </a:r>
                      <a:r>
                        <a:rPr kumimoji="0" lang="en-US" sz="1800" b="0" i="0" u="none" strike="noStrike" cap="none" normalizeH="0" baseline="0" dirty="0" smtClean="0">
                          <a:ln>
                            <a:noFill/>
                          </a:ln>
                          <a:solidFill>
                            <a:schemeClr val="tx1"/>
                          </a:solidFill>
                          <a:effectLst/>
                          <a:latin typeface="+mn-lt"/>
                        </a:rPr>
                        <a:t>×</a:t>
                      </a:r>
                      <a:r>
                        <a:rPr kumimoji="0" lang="es-ES" sz="1800" b="0" i="0" u="none" strike="noStrike" cap="none" normalizeH="0" baseline="0" dirty="0" smtClean="0">
                          <a:ln>
                            <a:noFill/>
                          </a:ln>
                          <a:solidFill>
                            <a:schemeClr val="tx1"/>
                          </a:solidFill>
                          <a:effectLst/>
                          <a:latin typeface="+mn-lt"/>
                        </a:rPr>
                        <a:t>10</a:t>
                      </a:r>
                      <a:r>
                        <a:rPr kumimoji="0" lang="es-ES" sz="1800" b="0" i="0" u="none" strike="noStrike" cap="none" normalizeH="0" baseline="30000" dirty="0" smtClean="0">
                          <a:ln>
                            <a:noFill/>
                          </a:ln>
                          <a:solidFill>
                            <a:schemeClr val="tx1"/>
                          </a:solidFill>
                          <a:effectLst/>
                          <a:latin typeface="+mn-lt"/>
                        </a:rPr>
                        <a:t>2</a:t>
                      </a:r>
                      <a:r>
                        <a:rPr kumimoji="0" lang="es-ES" sz="1800" b="0" i="0" u="none" strike="noStrike" cap="none" normalizeH="0" baseline="0" dirty="0" smtClean="0">
                          <a:ln>
                            <a:noFill/>
                          </a:ln>
                          <a:solidFill>
                            <a:schemeClr val="tx1"/>
                          </a:solidFill>
                          <a:effectLst/>
                          <a:latin typeface="+mn-lt"/>
                        </a:rPr>
                        <a:t> nanómetros y 10</a:t>
                      </a:r>
                      <a:r>
                        <a:rPr kumimoji="0" lang="es-ES" sz="1800" b="0" i="0" u="none" strike="noStrike" cap="none" normalizeH="0" baseline="30000" dirty="0" smtClean="0">
                          <a:ln>
                            <a:noFill/>
                          </a:ln>
                          <a:solidFill>
                            <a:schemeClr val="tx1"/>
                          </a:solidFill>
                          <a:effectLst/>
                          <a:latin typeface="+mn-lt"/>
                        </a:rPr>
                        <a:t>6</a:t>
                      </a:r>
                      <a:r>
                        <a:rPr kumimoji="0" lang="es-ES" sz="1800" b="0" i="0" u="none" strike="noStrike" cap="none" normalizeH="0" baseline="0" dirty="0" smtClean="0">
                          <a:ln>
                            <a:noFill/>
                          </a:ln>
                          <a:solidFill>
                            <a:schemeClr val="tx1"/>
                          </a:solidFill>
                          <a:effectLst/>
                          <a:latin typeface="+mn-lt"/>
                        </a:rPr>
                        <a:t> nanómetros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55638">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Región de Microondas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Entre 10</a:t>
                      </a:r>
                      <a:r>
                        <a:rPr kumimoji="0" lang="es-ES" sz="1800" b="0" i="0" u="none" strike="noStrike" cap="none" normalizeH="0" baseline="30000" dirty="0" smtClean="0">
                          <a:ln>
                            <a:noFill/>
                          </a:ln>
                          <a:solidFill>
                            <a:schemeClr val="tx1"/>
                          </a:solidFill>
                          <a:effectLst/>
                          <a:latin typeface="+mn-lt"/>
                        </a:rPr>
                        <a:t>6</a:t>
                      </a:r>
                      <a:r>
                        <a:rPr kumimoji="0" lang="es-ES" sz="1800" b="0" i="0" u="none" strike="noStrike" cap="none" normalizeH="0" baseline="0" dirty="0" smtClean="0">
                          <a:ln>
                            <a:noFill/>
                          </a:ln>
                          <a:solidFill>
                            <a:schemeClr val="tx1"/>
                          </a:solidFill>
                          <a:effectLst/>
                          <a:latin typeface="+mn-lt"/>
                        </a:rPr>
                        <a:t> nanómetros y 3</a:t>
                      </a:r>
                      <a:r>
                        <a:rPr kumimoji="0" lang="en-US" sz="1800" b="0" i="0" u="none" strike="noStrike" cap="none" normalizeH="0" baseline="0" dirty="0" smtClean="0">
                          <a:ln>
                            <a:noFill/>
                          </a:ln>
                          <a:solidFill>
                            <a:schemeClr val="tx1"/>
                          </a:solidFill>
                          <a:effectLst/>
                          <a:latin typeface="+mn-lt"/>
                        </a:rPr>
                        <a:t>×</a:t>
                      </a:r>
                      <a:r>
                        <a:rPr kumimoji="0" lang="es-ES" sz="1800" b="0" i="0" u="none" strike="noStrike" cap="none" normalizeH="0" baseline="0" dirty="0" smtClean="0">
                          <a:ln>
                            <a:noFill/>
                          </a:ln>
                          <a:solidFill>
                            <a:schemeClr val="tx1"/>
                          </a:solidFill>
                          <a:effectLst/>
                          <a:latin typeface="+mn-lt"/>
                        </a:rPr>
                        <a:t>10</a:t>
                      </a:r>
                      <a:r>
                        <a:rPr kumimoji="0" lang="es-ES" sz="1800" b="0" i="0" u="none" strike="noStrike" cap="none" normalizeH="0" baseline="30000" dirty="0" smtClean="0">
                          <a:ln>
                            <a:noFill/>
                          </a:ln>
                          <a:solidFill>
                            <a:schemeClr val="tx1"/>
                          </a:solidFill>
                          <a:effectLst/>
                          <a:latin typeface="+mn-lt"/>
                        </a:rPr>
                        <a:t>8</a:t>
                      </a:r>
                      <a:r>
                        <a:rPr kumimoji="0" lang="es-ES" sz="1800" b="0" i="0" u="none" strike="noStrike" cap="none" normalizeH="0" baseline="0" dirty="0" smtClean="0">
                          <a:ln>
                            <a:noFill/>
                          </a:ln>
                          <a:solidFill>
                            <a:schemeClr val="tx1"/>
                          </a:solidFill>
                          <a:effectLst/>
                          <a:latin typeface="+mn-lt"/>
                        </a:rPr>
                        <a:t> nanómetros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25475">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Ondas de Radio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es-ES" sz="1800" b="0" i="0" u="none" strike="noStrike" cap="none" normalizeH="0" baseline="0" dirty="0" smtClean="0">
                          <a:ln>
                            <a:noFill/>
                          </a:ln>
                          <a:solidFill>
                            <a:schemeClr val="tx1"/>
                          </a:solidFill>
                          <a:effectLst/>
                          <a:latin typeface="+mn-lt"/>
                        </a:rPr>
                        <a:t>Mayores de 3</a:t>
                      </a:r>
                      <a:r>
                        <a:rPr kumimoji="0" lang="en-US" sz="1800" b="0" i="0" u="none" strike="noStrike" cap="none" normalizeH="0" baseline="0" dirty="0" smtClean="0">
                          <a:ln>
                            <a:noFill/>
                          </a:ln>
                          <a:solidFill>
                            <a:schemeClr val="tx1"/>
                          </a:solidFill>
                          <a:effectLst/>
                          <a:latin typeface="+mn-lt"/>
                        </a:rPr>
                        <a:t>×</a:t>
                      </a:r>
                      <a:r>
                        <a:rPr kumimoji="0" lang="es-ES" sz="1800" b="0" i="0" u="none" strike="noStrike" cap="none" normalizeH="0" baseline="0" dirty="0" smtClean="0">
                          <a:ln>
                            <a:noFill/>
                          </a:ln>
                          <a:solidFill>
                            <a:schemeClr val="tx1"/>
                          </a:solidFill>
                          <a:effectLst/>
                          <a:latin typeface="+mn-lt"/>
                        </a:rPr>
                        <a:t>10</a:t>
                      </a:r>
                      <a:r>
                        <a:rPr kumimoji="0" lang="es-ES" sz="1800" b="0" i="0" u="none" strike="noStrike" cap="none" normalizeH="0" baseline="30000" dirty="0" smtClean="0">
                          <a:ln>
                            <a:noFill/>
                          </a:ln>
                          <a:solidFill>
                            <a:schemeClr val="tx1"/>
                          </a:solidFill>
                          <a:effectLst/>
                          <a:latin typeface="+mn-lt"/>
                        </a:rPr>
                        <a:t>8</a:t>
                      </a:r>
                      <a:r>
                        <a:rPr kumimoji="0" lang="es-ES" sz="1800" b="0" i="0" u="none" strike="noStrike" cap="none" normalizeH="0" baseline="0" dirty="0" smtClean="0">
                          <a:ln>
                            <a:noFill/>
                          </a:ln>
                          <a:solidFill>
                            <a:schemeClr val="tx1"/>
                          </a:solidFill>
                          <a:effectLst/>
                          <a:latin typeface="+mn-lt"/>
                        </a:rPr>
                        <a:t> nanómetros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9728" name="Rectangle 112"/>
          <p:cNvSpPr>
            <a:spLocks noChangeArrowheads="1"/>
          </p:cNvSpPr>
          <p:nvPr/>
        </p:nvSpPr>
        <p:spPr bwMode="auto">
          <a:xfrm>
            <a:off x="4430713" y="4873625"/>
            <a:ext cx="247650" cy="503238"/>
          </a:xfrm>
          <a:prstGeom prst="rect">
            <a:avLst/>
          </a:prstGeom>
          <a:noFill/>
          <a:ln w="9525">
            <a:noFill/>
            <a:miter lim="800000"/>
            <a:headEnd/>
            <a:tailEnd/>
          </a:ln>
        </p:spPr>
        <p:txBody>
          <a:bodyPr wrap="none" anchor="ctr">
            <a:spAutoFit/>
          </a:bodyPr>
          <a:lstStyle/>
          <a:p>
            <a:pPr algn="just"/>
            <a:endParaRPr lang="es-ES" sz="900" dirty="0">
              <a:latin typeface="Arial Unicode MS" pitchFamily="34" charset="-128"/>
            </a:endParaRPr>
          </a:p>
          <a:p>
            <a:pPr algn="just" eaLnBrk="0" hangingPunct="0"/>
            <a:r>
              <a:rPr lang="es-ES" dirty="0"/>
              <a:t> </a:t>
            </a:r>
          </a:p>
        </p:txBody>
      </p:sp>
      <p:sp>
        <p:nvSpPr>
          <p:cNvPr id="2" name="1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4"/>
          <p:cNvGrpSpPr>
            <a:grpSpLocks/>
          </p:cNvGrpSpPr>
          <p:nvPr/>
        </p:nvGrpSpPr>
        <p:grpSpPr bwMode="auto">
          <a:xfrm>
            <a:off x="539750" y="404813"/>
            <a:ext cx="8064500" cy="5910262"/>
            <a:chOff x="340" y="300"/>
            <a:chExt cx="5080" cy="3723"/>
          </a:xfrm>
        </p:grpSpPr>
        <p:sp>
          <p:nvSpPr>
            <p:cNvPr id="30723" name="Rectangle 3"/>
            <p:cNvSpPr>
              <a:spLocks noChangeArrowheads="1"/>
            </p:cNvSpPr>
            <p:nvPr/>
          </p:nvSpPr>
          <p:spPr bwMode="auto">
            <a:xfrm>
              <a:off x="340" y="300"/>
              <a:ext cx="1597" cy="21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nchor="ctr">
              <a:spAutoFit/>
            </a:bodyPr>
            <a:lstStyle/>
            <a:p>
              <a:r>
                <a:rPr lang="es-ES" sz="1600" b="1" dirty="0">
                  <a:latin typeface="Arial Unicode MS" pitchFamily="34" charset="-128"/>
                </a:rPr>
                <a:t>Teoría cuántica de Planck</a:t>
              </a:r>
            </a:p>
          </p:txBody>
        </p:sp>
        <p:pic>
          <p:nvPicPr>
            <p:cNvPr id="30724" name="Picture 5" descr="Pincha aquí para ver la foto a mayor tamaño"/>
            <p:cNvPicPr>
              <a:picLocks noChangeAspect="1" noChangeArrowheads="1"/>
            </p:cNvPicPr>
            <p:nvPr/>
          </p:nvPicPr>
          <p:blipFill>
            <a:blip r:embed="rId2"/>
            <a:srcRect/>
            <a:stretch>
              <a:fillRect/>
            </a:stretch>
          </p:blipFill>
          <p:spPr bwMode="auto">
            <a:xfrm>
              <a:off x="431" y="663"/>
              <a:ext cx="1524" cy="1956"/>
            </a:xfrm>
            <a:prstGeom prst="rect">
              <a:avLst/>
            </a:prstGeom>
            <a:noFill/>
            <a:ln w="9525">
              <a:noFill/>
              <a:miter lim="800000"/>
              <a:headEnd/>
              <a:tailEnd/>
            </a:ln>
          </p:spPr>
        </p:pic>
        <p:sp>
          <p:nvSpPr>
            <p:cNvPr id="30725" name="Rectangle 7"/>
            <p:cNvSpPr>
              <a:spLocks noChangeArrowheads="1"/>
            </p:cNvSpPr>
            <p:nvPr/>
          </p:nvSpPr>
          <p:spPr bwMode="auto">
            <a:xfrm>
              <a:off x="2291" y="709"/>
              <a:ext cx="2903" cy="212"/>
            </a:xfrm>
            <a:prstGeom prst="rect">
              <a:avLst/>
            </a:prstGeom>
            <a:noFill/>
            <a:ln w="9525">
              <a:noFill/>
              <a:miter lim="800000"/>
              <a:headEnd/>
              <a:tailEnd/>
            </a:ln>
          </p:spPr>
          <p:txBody>
            <a:bodyPr anchor="ctr">
              <a:spAutoFit/>
            </a:bodyPr>
            <a:lstStyle/>
            <a:p>
              <a:r>
                <a:rPr lang="es-ES" sz="1600" b="1" dirty="0">
                  <a:latin typeface="Arial Unicode MS" pitchFamily="34" charset="-128"/>
                </a:rPr>
                <a:t>La teoría cuántica se refiere a la energía:</a:t>
              </a:r>
            </a:p>
          </p:txBody>
        </p:sp>
        <p:sp>
          <p:nvSpPr>
            <p:cNvPr id="30726" name="Rectangle 8"/>
            <p:cNvSpPr>
              <a:spLocks noChangeArrowheads="1"/>
            </p:cNvSpPr>
            <p:nvPr/>
          </p:nvSpPr>
          <p:spPr bwMode="auto">
            <a:xfrm>
              <a:off x="385" y="2701"/>
              <a:ext cx="5034" cy="526"/>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nchor="ctr">
              <a:spAutoFit/>
            </a:bodyPr>
            <a:lstStyle/>
            <a:p>
              <a:r>
                <a:rPr lang="es-ES" sz="1600" dirty="0">
                  <a:latin typeface="Arial Unicode MS" pitchFamily="34" charset="-128"/>
                </a:rPr>
                <a:t>Cuando la energía está en forma de radiación electromagnética (es decir, de una radiación similar a la luz), se denomina energía radiante y su unidad mínima recibe el nombre de fotón. La energía de un fotón viene dada por la ecuación de Planck:</a:t>
              </a:r>
            </a:p>
          </p:txBody>
        </p:sp>
        <p:sp>
          <p:nvSpPr>
            <p:cNvPr id="30727" name="Rectangle 9"/>
            <p:cNvSpPr>
              <a:spLocks noChangeArrowheads="1"/>
            </p:cNvSpPr>
            <p:nvPr/>
          </p:nvSpPr>
          <p:spPr bwMode="auto">
            <a:xfrm>
              <a:off x="2588" y="3336"/>
              <a:ext cx="564" cy="21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anchor="ctr">
              <a:spAutoFit/>
            </a:bodyPr>
            <a:lstStyle/>
            <a:p>
              <a:r>
                <a:rPr lang="es-ES" sz="1600" b="1" dirty="0">
                  <a:solidFill>
                    <a:srgbClr val="FE3838"/>
                  </a:solidFill>
                  <a:latin typeface="Arial Unicode MS" pitchFamily="34" charset="-128"/>
                </a:rPr>
                <a:t>E = h</a:t>
              </a:r>
              <a:r>
                <a:rPr lang="en-US" sz="1600" b="1" dirty="0">
                  <a:solidFill>
                    <a:srgbClr val="FE3838"/>
                  </a:solidFill>
                  <a:latin typeface="Arial Unicode MS" pitchFamily="34" charset="-128"/>
                  <a:ea typeface="Arial Unicode MS" pitchFamily="34" charset="-128"/>
                  <a:cs typeface="Arial Unicode MS" pitchFamily="34" charset="-128"/>
                </a:rPr>
                <a:t>×</a:t>
              </a:r>
              <a:r>
                <a:rPr lang="el-GR" sz="1600" b="1" dirty="0">
                  <a:solidFill>
                    <a:srgbClr val="FE3838"/>
                  </a:solidFill>
                  <a:latin typeface="Arial Unicode MS" pitchFamily="34" charset="-128"/>
                </a:rPr>
                <a:t>ν</a:t>
              </a:r>
              <a:endParaRPr lang="el-GR" sz="1600" b="1" dirty="0">
                <a:solidFill>
                  <a:srgbClr val="FE3838"/>
                </a:solidFill>
                <a:latin typeface="Arial Unicode MS" pitchFamily="34" charset="-128"/>
                <a:ea typeface="Arial Unicode MS" pitchFamily="34" charset="-128"/>
                <a:cs typeface="Arial Unicode MS" pitchFamily="34" charset="-128"/>
              </a:endParaRPr>
            </a:p>
          </p:txBody>
        </p:sp>
        <p:sp>
          <p:nvSpPr>
            <p:cNvPr id="30728" name="Rectangle 10"/>
            <p:cNvSpPr>
              <a:spLocks noChangeArrowheads="1"/>
            </p:cNvSpPr>
            <p:nvPr/>
          </p:nvSpPr>
          <p:spPr bwMode="auto">
            <a:xfrm>
              <a:off x="1338" y="3657"/>
              <a:ext cx="3128" cy="366"/>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none" anchor="ctr">
              <a:spAutoFit/>
            </a:bodyPr>
            <a:lstStyle/>
            <a:p>
              <a:r>
                <a:rPr lang="es-ES" sz="1600" dirty="0">
                  <a:latin typeface="Arial Unicode MS" pitchFamily="34" charset="-128"/>
                </a:rPr>
                <a:t>h: constante de Planck = 6,62</a:t>
              </a:r>
              <a:r>
                <a:rPr lang="en-US" sz="1600" dirty="0">
                  <a:latin typeface="Arial Unicode MS" pitchFamily="34" charset="-128"/>
                  <a:ea typeface="Arial Unicode MS" pitchFamily="34" charset="-128"/>
                  <a:cs typeface="Arial Unicode MS" pitchFamily="34" charset="-128"/>
                </a:rPr>
                <a:t>×</a:t>
              </a:r>
              <a:r>
                <a:rPr lang="es-ES" sz="1600" dirty="0">
                  <a:latin typeface="Arial Unicode MS" pitchFamily="34" charset="-128"/>
                </a:rPr>
                <a:t>10</a:t>
              </a:r>
              <a:r>
                <a:rPr lang="es-ES" sz="1600" baseline="30000" dirty="0">
                  <a:latin typeface="Arial Unicode MS" pitchFamily="34" charset="-128"/>
                </a:rPr>
                <a:t>-34</a:t>
              </a:r>
              <a:r>
                <a:rPr lang="es-ES" sz="1600" dirty="0">
                  <a:latin typeface="Arial Unicode MS" pitchFamily="34" charset="-128"/>
                </a:rPr>
                <a:t> Joule · segundo </a:t>
              </a:r>
              <a:br>
                <a:rPr lang="es-ES" sz="1600" dirty="0">
                  <a:latin typeface="Arial Unicode MS" pitchFamily="34" charset="-128"/>
                </a:rPr>
              </a:br>
              <a:r>
                <a:rPr lang="el-GR" sz="1600" dirty="0">
                  <a:latin typeface="Arial Unicode MS" pitchFamily="34" charset="-128"/>
                </a:rPr>
                <a:t>ν</a:t>
              </a:r>
              <a:r>
                <a:rPr lang="es-ES" sz="1600" dirty="0">
                  <a:latin typeface="Arial Unicode MS" pitchFamily="34" charset="-128"/>
                </a:rPr>
                <a:t>: frecuencia de la radiación </a:t>
              </a:r>
            </a:p>
          </p:txBody>
        </p:sp>
        <p:sp>
          <p:nvSpPr>
            <p:cNvPr id="30729" name="Rectangle 11"/>
            <p:cNvSpPr>
              <a:spLocks noChangeArrowheads="1"/>
            </p:cNvSpPr>
            <p:nvPr/>
          </p:nvSpPr>
          <p:spPr bwMode="auto">
            <a:xfrm>
              <a:off x="2336" y="1026"/>
              <a:ext cx="3084" cy="82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r>
                <a:rPr lang="es-ES" sz="1600" i="1" dirty="0">
                  <a:latin typeface="Arial Unicode MS" pitchFamily="34" charset="-128"/>
                </a:rPr>
                <a:t>Cuando  una sustancia absorbe o emite energía, no puede  absorberse o emitirse cualquier cantidad de energía,  sino que definimos una unidad mínima de energía, llamada cuanto (que será el equivalente en energía a lo que es el átomo para la materia);</a:t>
              </a:r>
              <a:r>
                <a:rPr lang="es-ES" sz="1600" dirty="0">
                  <a:latin typeface="Arial Unicode MS" pitchFamily="34" charset="-128"/>
                </a:rPr>
                <a:t> </a:t>
              </a:r>
              <a:endParaRPr lang="en-US" sz="1600" dirty="0">
                <a:latin typeface="Arial Unicode MS" pitchFamily="34" charset="-128"/>
              </a:endParaRPr>
            </a:p>
          </p:txBody>
        </p:sp>
        <p:sp>
          <p:nvSpPr>
            <p:cNvPr id="30730" name="Rectangle 12"/>
            <p:cNvSpPr>
              <a:spLocks noChangeArrowheads="1"/>
            </p:cNvSpPr>
            <p:nvPr/>
          </p:nvSpPr>
          <p:spPr bwMode="auto">
            <a:xfrm>
              <a:off x="2336" y="2024"/>
              <a:ext cx="3084" cy="52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r>
                <a:rPr lang="es-ES" sz="1600" dirty="0">
                  <a:latin typeface="Arial Unicode MS" pitchFamily="34" charset="-128"/>
                </a:rPr>
                <a:t>O sea cualquier cantidad de energía que se emita o  se  absorba  deberá  ser </a:t>
              </a:r>
              <a:r>
                <a:rPr lang="es-ES" sz="1600" b="1" dirty="0">
                  <a:latin typeface="Arial Unicode MS" pitchFamily="34" charset="-128"/>
                </a:rPr>
                <a:t>un número entero de cuantos.</a:t>
              </a:r>
              <a:endParaRPr lang="en-US" sz="1600" b="1" dirty="0">
                <a:latin typeface="Arial Unicode MS" pitchFamily="34" charset="-128"/>
              </a:endParaRP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1"/>
          <p:cNvGrpSpPr>
            <a:grpSpLocks/>
          </p:cNvGrpSpPr>
          <p:nvPr/>
        </p:nvGrpSpPr>
        <p:grpSpPr bwMode="auto">
          <a:xfrm>
            <a:off x="539750" y="908050"/>
            <a:ext cx="8064500" cy="5016500"/>
            <a:chOff x="385" y="346"/>
            <a:chExt cx="5080" cy="3160"/>
          </a:xfrm>
        </p:grpSpPr>
        <p:sp>
          <p:nvSpPr>
            <p:cNvPr id="31747" name="Rectangle 3"/>
            <p:cNvSpPr>
              <a:spLocks noChangeArrowheads="1"/>
            </p:cNvSpPr>
            <p:nvPr/>
          </p:nvSpPr>
          <p:spPr bwMode="auto">
            <a:xfrm>
              <a:off x="385" y="346"/>
              <a:ext cx="1654" cy="21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nchor="ctr">
              <a:spAutoFit/>
            </a:bodyPr>
            <a:lstStyle/>
            <a:p>
              <a:r>
                <a:rPr lang="es-ES" sz="1600" b="1" dirty="0">
                  <a:latin typeface="Arial Unicode MS" pitchFamily="34" charset="-128"/>
                </a:rPr>
                <a:t>POSTULADOS DE BÖHR.</a:t>
              </a:r>
            </a:p>
          </p:txBody>
        </p:sp>
        <p:pic>
          <p:nvPicPr>
            <p:cNvPr id="31748" name="Picture 6" descr="bohr"/>
            <p:cNvPicPr>
              <a:picLocks noChangeAspect="1" noChangeArrowheads="1"/>
            </p:cNvPicPr>
            <p:nvPr/>
          </p:nvPicPr>
          <p:blipFill>
            <a:blip r:embed="rId2"/>
            <a:srcRect/>
            <a:stretch>
              <a:fillRect/>
            </a:stretch>
          </p:blipFill>
          <p:spPr bwMode="auto">
            <a:xfrm>
              <a:off x="431" y="799"/>
              <a:ext cx="1769" cy="1860"/>
            </a:xfrm>
            <a:prstGeom prst="rect">
              <a:avLst/>
            </a:prstGeom>
            <a:noFill/>
            <a:ln w="9525">
              <a:noFill/>
              <a:miter lim="800000"/>
              <a:headEnd/>
              <a:tailEnd/>
            </a:ln>
          </p:spPr>
        </p:pic>
        <p:sp>
          <p:nvSpPr>
            <p:cNvPr id="31749" name="Rectangle 7"/>
            <p:cNvSpPr>
              <a:spLocks noChangeArrowheads="1"/>
            </p:cNvSpPr>
            <p:nvPr/>
          </p:nvSpPr>
          <p:spPr bwMode="auto">
            <a:xfrm>
              <a:off x="2608" y="754"/>
              <a:ext cx="2857" cy="52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nchor="ctr">
              <a:spAutoFit/>
            </a:bodyPr>
            <a:lstStyle/>
            <a:p>
              <a:r>
                <a:rPr lang="es-ES" sz="1600" dirty="0">
                  <a:latin typeface="Arial Unicode MS" pitchFamily="34" charset="-128"/>
                </a:rPr>
                <a:t>El modelo atómico de Rutherford llevaba a unas conclusiones que se contradecían claramente con los datos experimentales.</a:t>
              </a:r>
            </a:p>
          </p:txBody>
        </p:sp>
        <p:sp>
          <p:nvSpPr>
            <p:cNvPr id="31750" name="Rectangle 8"/>
            <p:cNvSpPr>
              <a:spLocks noChangeArrowheads="1"/>
            </p:cNvSpPr>
            <p:nvPr/>
          </p:nvSpPr>
          <p:spPr bwMode="auto">
            <a:xfrm>
              <a:off x="2608" y="1525"/>
              <a:ext cx="2857" cy="982"/>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r>
                <a:rPr lang="es-ES" sz="1600" dirty="0">
                  <a:latin typeface="Arial Unicode MS" pitchFamily="34" charset="-128"/>
                </a:rPr>
                <a:t>Para evitar esto, Böhr planteó unos postulados que no estaban demostrados en principio, pero que después llevaban a unas conclusiones que sí eran coherentes con los datos  experimenta-les; es decir, la justificación experimental de este modelo es a posteriori</a:t>
              </a:r>
              <a:r>
                <a:rPr lang="es-ES" sz="1600" b="1" dirty="0">
                  <a:latin typeface="Arial Unicode MS" pitchFamily="34" charset="-128"/>
                </a:rPr>
                <a:t>. </a:t>
              </a:r>
            </a:p>
          </p:txBody>
        </p:sp>
        <p:sp>
          <p:nvSpPr>
            <p:cNvPr id="31751" name="Rectangle 9"/>
            <p:cNvSpPr>
              <a:spLocks noChangeArrowheads="1"/>
            </p:cNvSpPr>
            <p:nvPr/>
          </p:nvSpPr>
          <p:spPr bwMode="auto">
            <a:xfrm>
              <a:off x="476" y="2886"/>
              <a:ext cx="1085" cy="212"/>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none" anchor="ctr">
              <a:spAutoFit/>
            </a:bodyPr>
            <a:lstStyle/>
            <a:p>
              <a:r>
                <a:rPr lang="es-ES" sz="1600" b="1" dirty="0">
                  <a:latin typeface="Arial Unicode MS" pitchFamily="34" charset="-128"/>
                </a:rPr>
                <a:t>Primer postulado</a:t>
              </a:r>
            </a:p>
          </p:txBody>
        </p:sp>
        <p:sp>
          <p:nvSpPr>
            <p:cNvPr id="31752" name="Rectangle 10"/>
            <p:cNvSpPr>
              <a:spLocks noChangeArrowheads="1"/>
            </p:cNvSpPr>
            <p:nvPr/>
          </p:nvSpPr>
          <p:spPr bwMode="auto">
            <a:xfrm>
              <a:off x="476" y="3294"/>
              <a:ext cx="4945" cy="212"/>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none" anchor="ctr">
              <a:spAutoFit/>
            </a:bodyPr>
            <a:lstStyle/>
            <a:p>
              <a:r>
                <a:rPr lang="es-ES" sz="1600" dirty="0">
                  <a:latin typeface="Arial Unicode MS" pitchFamily="34" charset="-128"/>
                </a:rPr>
                <a:t>El electrón gira alrededor del núcleo en órbitas circulares sin emitir energía radiante.</a:t>
              </a:r>
              <a:r>
                <a:rPr lang="es-ES" sz="1600" b="1" dirty="0">
                  <a:latin typeface="Arial Unicode MS" pitchFamily="34" charset="-128"/>
                </a:rPr>
                <a:t> </a:t>
              </a: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9"/>
          <p:cNvGrpSpPr>
            <a:grpSpLocks/>
          </p:cNvGrpSpPr>
          <p:nvPr/>
        </p:nvGrpSpPr>
        <p:grpSpPr bwMode="auto">
          <a:xfrm>
            <a:off x="539750" y="1125538"/>
            <a:ext cx="8064500" cy="4608512"/>
            <a:chOff x="431" y="391"/>
            <a:chExt cx="5080" cy="2903"/>
          </a:xfrm>
        </p:grpSpPr>
        <p:sp>
          <p:nvSpPr>
            <p:cNvPr id="32771" name="Rectangle 3"/>
            <p:cNvSpPr>
              <a:spLocks noChangeArrowheads="1"/>
            </p:cNvSpPr>
            <p:nvPr/>
          </p:nvSpPr>
          <p:spPr bwMode="auto">
            <a:xfrm>
              <a:off x="431" y="391"/>
              <a:ext cx="1218" cy="21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none" anchor="ctr">
              <a:spAutoFit/>
            </a:bodyPr>
            <a:lstStyle/>
            <a:p>
              <a:r>
                <a:rPr lang="es-ES" sz="1600" b="1" dirty="0">
                  <a:latin typeface="Arial Unicode MS" pitchFamily="34" charset="-128"/>
                </a:rPr>
                <a:t>Segundo postulado</a:t>
              </a:r>
            </a:p>
          </p:txBody>
        </p:sp>
        <p:sp>
          <p:nvSpPr>
            <p:cNvPr id="32772" name="Rectangle 4"/>
            <p:cNvSpPr>
              <a:spLocks noChangeArrowheads="1"/>
            </p:cNvSpPr>
            <p:nvPr/>
          </p:nvSpPr>
          <p:spPr bwMode="auto">
            <a:xfrm>
              <a:off x="431" y="981"/>
              <a:ext cx="5080" cy="36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anchor="ctr">
              <a:spAutoFit/>
            </a:bodyPr>
            <a:lstStyle/>
            <a:p>
              <a:r>
                <a:rPr lang="es-ES" sz="1600" dirty="0">
                  <a:latin typeface="Arial Unicode MS" pitchFamily="34" charset="-128"/>
                </a:rPr>
                <a:t>Sólo son posibles aquellas órbitas en las que el electrón tiene un momento angular que es múltiplo entero de </a:t>
              </a:r>
              <a:r>
                <a:rPr lang="es-ES" sz="1600" b="1" dirty="0">
                  <a:solidFill>
                    <a:srgbClr val="0000FF"/>
                  </a:solidFill>
                  <a:latin typeface="Arial Unicode MS" pitchFamily="34" charset="-128"/>
                </a:rPr>
                <a:t>h/(2</a:t>
              </a:r>
              <a:r>
                <a:rPr lang="en-US" sz="1600" b="1" dirty="0">
                  <a:solidFill>
                    <a:srgbClr val="0000FF"/>
                  </a:solidFill>
                  <a:latin typeface="Arial Unicode MS" pitchFamily="34" charset="-128"/>
                  <a:ea typeface="Arial Unicode MS" pitchFamily="34" charset="-128"/>
                  <a:cs typeface="Arial Unicode MS" pitchFamily="34" charset="-128"/>
                </a:rPr>
                <a:t>×</a:t>
              </a:r>
              <a:r>
                <a:rPr lang="el-GR" sz="1600" b="1" dirty="0">
                  <a:solidFill>
                    <a:srgbClr val="0000FF"/>
                  </a:solidFill>
                  <a:latin typeface="Arial Unicode MS" pitchFamily="34" charset="-128"/>
                </a:rPr>
                <a:t>π</a:t>
              </a:r>
              <a:r>
                <a:rPr lang="es-ES" sz="1600" b="1" dirty="0">
                  <a:solidFill>
                    <a:srgbClr val="0000FF"/>
                  </a:solidFill>
                  <a:latin typeface="Arial Unicode MS" pitchFamily="34" charset="-128"/>
                </a:rPr>
                <a:t>)</a:t>
              </a:r>
              <a:r>
                <a:rPr lang="es-ES" sz="1600" b="1" dirty="0">
                  <a:latin typeface="Arial Unicode MS" pitchFamily="34" charset="-128"/>
                </a:rPr>
                <a:t> </a:t>
              </a:r>
            </a:p>
          </p:txBody>
        </p:sp>
        <p:sp>
          <p:nvSpPr>
            <p:cNvPr id="32773" name="Rectangle 5"/>
            <p:cNvSpPr>
              <a:spLocks noChangeArrowheads="1"/>
            </p:cNvSpPr>
            <p:nvPr/>
          </p:nvSpPr>
          <p:spPr bwMode="auto">
            <a:xfrm>
              <a:off x="434" y="1522"/>
              <a:ext cx="4210" cy="21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none" anchor="ctr">
              <a:spAutoFit/>
            </a:bodyPr>
            <a:lstStyle/>
            <a:p>
              <a:pPr algn="ctr"/>
              <a:r>
                <a:rPr lang="es-ES" sz="1600" dirty="0">
                  <a:latin typeface="Arial Unicode MS" pitchFamily="34" charset="-128"/>
                </a:rPr>
                <a:t>Puesto que el momento angular se define como </a:t>
              </a:r>
              <a:r>
                <a:rPr lang="es-ES" sz="1600" b="1" dirty="0">
                  <a:solidFill>
                    <a:srgbClr val="0000FF"/>
                  </a:solidFill>
                  <a:latin typeface="Arial Unicode MS" pitchFamily="34" charset="-128"/>
                </a:rPr>
                <a:t>L = m</a:t>
              </a:r>
              <a:r>
                <a:rPr lang="en-US" sz="1600" b="1" dirty="0">
                  <a:solidFill>
                    <a:srgbClr val="0000FF"/>
                  </a:solidFill>
                  <a:latin typeface="Arial Unicode MS" pitchFamily="34" charset="-128"/>
                  <a:ea typeface="Arial Unicode MS" pitchFamily="34" charset="-128"/>
                  <a:cs typeface="Arial Unicode MS" pitchFamily="34" charset="-128"/>
                </a:rPr>
                <a:t>×</a:t>
              </a:r>
              <a:r>
                <a:rPr lang="es-ES" sz="1600" b="1" dirty="0">
                  <a:solidFill>
                    <a:srgbClr val="0000FF"/>
                  </a:solidFill>
                  <a:latin typeface="Arial Unicode MS" pitchFamily="34" charset="-128"/>
                </a:rPr>
                <a:t>v</a:t>
              </a:r>
              <a:r>
                <a:rPr lang="en-US" sz="1600" b="1" dirty="0">
                  <a:solidFill>
                    <a:srgbClr val="0000FF"/>
                  </a:solidFill>
                  <a:latin typeface="Arial Unicode MS" pitchFamily="34" charset="-128"/>
                  <a:ea typeface="Arial Unicode MS" pitchFamily="34" charset="-128"/>
                  <a:cs typeface="Arial Unicode MS" pitchFamily="34" charset="-128"/>
                </a:rPr>
                <a:t>×</a:t>
              </a:r>
              <a:r>
                <a:rPr lang="es-ES" sz="1600" b="1" dirty="0">
                  <a:solidFill>
                    <a:srgbClr val="0000FF"/>
                  </a:solidFill>
                  <a:latin typeface="Arial Unicode MS" pitchFamily="34" charset="-128"/>
                </a:rPr>
                <a:t>r</a:t>
              </a:r>
              <a:r>
                <a:rPr lang="es-ES" sz="1600" dirty="0">
                  <a:latin typeface="Arial Unicode MS" pitchFamily="34" charset="-128"/>
                </a:rPr>
                <a:t>, tendremos:</a:t>
              </a:r>
              <a:r>
                <a:rPr lang="es-ES" sz="1600" b="1" dirty="0">
                  <a:latin typeface="Arial Unicode MS" pitchFamily="34" charset="-128"/>
                </a:rPr>
                <a:t> </a:t>
              </a:r>
            </a:p>
          </p:txBody>
        </p:sp>
        <p:sp>
          <p:nvSpPr>
            <p:cNvPr id="32774" name="Rectangle 6"/>
            <p:cNvSpPr>
              <a:spLocks noChangeArrowheads="1"/>
            </p:cNvSpPr>
            <p:nvPr/>
          </p:nvSpPr>
          <p:spPr bwMode="auto">
            <a:xfrm>
              <a:off x="1653" y="2024"/>
              <a:ext cx="2515" cy="21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none" anchor="ctr">
              <a:spAutoFit/>
            </a:bodyPr>
            <a:lstStyle/>
            <a:p>
              <a:pPr algn="ctr"/>
              <a:r>
                <a:rPr lang="es-ES" sz="1600" b="1" dirty="0">
                  <a:latin typeface="Arial Unicode MS" pitchFamily="34" charset="-128"/>
                </a:rPr>
                <a:t>m</a:t>
              </a:r>
              <a:r>
                <a:rPr lang="en-US" sz="1600" b="1" dirty="0">
                  <a:latin typeface="Arial Unicode MS" pitchFamily="34" charset="-128"/>
                  <a:ea typeface="Arial Unicode MS" pitchFamily="34" charset="-128"/>
                  <a:cs typeface="Arial Unicode MS" pitchFamily="34" charset="-128"/>
                </a:rPr>
                <a:t>×</a:t>
              </a:r>
              <a:r>
                <a:rPr lang="es-ES" sz="1600" b="1" dirty="0">
                  <a:latin typeface="Arial Unicode MS" pitchFamily="34" charset="-128"/>
                </a:rPr>
                <a:t>v</a:t>
              </a:r>
              <a:r>
                <a:rPr lang="en-US" sz="1600" b="1" dirty="0">
                  <a:latin typeface="Arial Unicode MS" pitchFamily="34" charset="-128"/>
                  <a:ea typeface="Arial Unicode MS" pitchFamily="34" charset="-128"/>
                  <a:cs typeface="Arial Unicode MS" pitchFamily="34" charset="-128"/>
                </a:rPr>
                <a:t>×</a:t>
              </a:r>
              <a:r>
                <a:rPr lang="es-ES" sz="1600" b="1" dirty="0">
                  <a:latin typeface="Arial Unicode MS" pitchFamily="34" charset="-128"/>
                </a:rPr>
                <a:t>r = n</a:t>
              </a:r>
              <a:r>
                <a:rPr lang="en-US" sz="1600" b="1" dirty="0">
                  <a:latin typeface="Arial Unicode MS" pitchFamily="34" charset="-128"/>
                  <a:ea typeface="Arial Unicode MS" pitchFamily="34" charset="-128"/>
                  <a:cs typeface="Arial Unicode MS" pitchFamily="34" charset="-128"/>
                </a:rPr>
                <a:t>×</a:t>
              </a:r>
              <a:r>
                <a:rPr lang="es-ES" sz="1600" b="1" dirty="0">
                  <a:latin typeface="Arial Unicode MS" pitchFamily="34" charset="-128"/>
                </a:rPr>
                <a:t>h/(2</a:t>
              </a:r>
              <a:r>
                <a:rPr lang="en-US" sz="1600" b="1" dirty="0">
                  <a:latin typeface="Arial Unicode MS" pitchFamily="34" charset="-128"/>
                  <a:ea typeface="Arial Unicode MS" pitchFamily="34" charset="-128"/>
                  <a:cs typeface="Arial Unicode MS" pitchFamily="34" charset="-128"/>
                </a:rPr>
                <a:t>×</a:t>
              </a:r>
              <a:r>
                <a:rPr lang="el-GR" sz="1600" b="1" dirty="0">
                  <a:latin typeface="Arial Unicode MS" pitchFamily="34" charset="-128"/>
                </a:rPr>
                <a:t>π</a:t>
              </a:r>
              <a:r>
                <a:rPr lang="es-ES" sz="1600" b="1" dirty="0">
                  <a:latin typeface="Arial Unicode MS" pitchFamily="34" charset="-128"/>
                </a:rPr>
                <a:t>)</a:t>
              </a:r>
              <a:r>
                <a:rPr lang="es-ES" sz="1600" dirty="0">
                  <a:latin typeface="Arial Unicode MS" pitchFamily="34" charset="-128"/>
                </a:rPr>
                <a:t>      </a:t>
              </a:r>
              <a:r>
                <a:rPr lang="es-ES" sz="1600" dirty="0">
                  <a:solidFill>
                    <a:srgbClr val="FE3838"/>
                  </a:solidFill>
                  <a:latin typeface="Arial Unicode MS" pitchFamily="34" charset="-128"/>
                </a:rPr>
                <a:t> </a:t>
              </a:r>
              <a:r>
                <a:rPr lang="es-ES" sz="1600" dirty="0">
                  <a:solidFill>
                    <a:srgbClr val="FE3838"/>
                  </a:solidFill>
                  <a:latin typeface="Arial Unicode MS" pitchFamily="34" charset="-128"/>
                  <a:ea typeface="Arial Unicode MS" pitchFamily="34" charset="-128"/>
                  <a:cs typeface="Arial Unicode MS" pitchFamily="34" charset="-128"/>
                </a:rPr>
                <a:t>→</a:t>
              </a:r>
              <a:r>
                <a:rPr lang="es-ES" sz="1600" dirty="0">
                  <a:latin typeface="Arial Unicode MS" pitchFamily="34" charset="-128"/>
                </a:rPr>
                <a:t>         </a:t>
              </a:r>
              <a:r>
                <a:rPr lang="es-ES" sz="1600" b="1" dirty="0">
                  <a:latin typeface="Arial Unicode MS" pitchFamily="34" charset="-128"/>
                </a:rPr>
                <a:t>r = a</a:t>
              </a:r>
              <a:r>
                <a:rPr lang="es-ES" sz="1600" b="1" baseline="-25000" dirty="0">
                  <a:latin typeface="Arial Unicode MS" pitchFamily="34" charset="-128"/>
                </a:rPr>
                <a:t>0</a:t>
              </a:r>
              <a:r>
                <a:rPr lang="en-US" sz="1600" b="1" dirty="0">
                  <a:latin typeface="Arial Unicode MS" pitchFamily="34" charset="-128"/>
                  <a:ea typeface="Arial Unicode MS" pitchFamily="34" charset="-128"/>
                  <a:cs typeface="Arial Unicode MS" pitchFamily="34" charset="-128"/>
                </a:rPr>
                <a:t>×</a:t>
              </a:r>
              <a:r>
                <a:rPr lang="es-ES" sz="1600" b="1" dirty="0">
                  <a:latin typeface="Arial Unicode MS" pitchFamily="34" charset="-128"/>
                </a:rPr>
                <a:t>n</a:t>
              </a:r>
              <a:r>
                <a:rPr lang="es-ES" sz="1600" b="1" baseline="30000" dirty="0">
                  <a:latin typeface="Arial Unicode MS" pitchFamily="34" charset="-128"/>
                </a:rPr>
                <a:t>2</a:t>
              </a:r>
              <a:r>
                <a:rPr lang="es-ES" sz="1600" dirty="0">
                  <a:latin typeface="Arial Unicode MS" pitchFamily="34" charset="-128"/>
                </a:rPr>
                <a:t>    </a:t>
              </a:r>
              <a:endParaRPr lang="es-ES" sz="1600" b="1" dirty="0">
                <a:latin typeface="Arial Unicode MS" pitchFamily="34" charset="-128"/>
              </a:endParaRPr>
            </a:p>
          </p:txBody>
        </p:sp>
        <p:sp>
          <p:nvSpPr>
            <p:cNvPr id="32775" name="Rectangle 8"/>
            <p:cNvSpPr>
              <a:spLocks noChangeArrowheads="1"/>
            </p:cNvSpPr>
            <p:nvPr/>
          </p:nvSpPr>
          <p:spPr bwMode="auto">
            <a:xfrm>
              <a:off x="476" y="2614"/>
              <a:ext cx="5035" cy="68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anchor="ctr">
              <a:spAutoFit/>
            </a:bodyPr>
            <a:lstStyle/>
            <a:p>
              <a:r>
                <a:rPr lang="es-ES" sz="1600" dirty="0">
                  <a:latin typeface="Arial Unicode MS" pitchFamily="34" charset="-128"/>
                </a:rPr>
                <a:t>Así, el Segundo Postulado nos indica que el electrón no puede estar a cualquier distancia  del núcleo, sino  que sólo hay unas pocas órbitas posibles, las cuales vienen definidas por los valores  permitidos  para  un  parámetro  que se denomina número cuántico, </a:t>
              </a:r>
              <a:r>
                <a:rPr lang="es-ES" sz="1600" b="1" dirty="0">
                  <a:solidFill>
                    <a:srgbClr val="FE3838"/>
                  </a:solidFill>
                  <a:latin typeface="Arial Unicode MS" pitchFamily="34" charset="-128"/>
                </a:rPr>
                <a:t>n</a:t>
              </a:r>
              <a:r>
                <a:rPr lang="es-ES" sz="1600" dirty="0">
                  <a:latin typeface="Arial Unicode MS" pitchFamily="34" charset="-128"/>
                </a:rPr>
                <a:t>.</a:t>
              </a:r>
              <a:r>
                <a:rPr lang="es-ES" sz="1600" b="1" dirty="0">
                  <a:latin typeface="Arial Unicode MS" pitchFamily="34" charset="-128"/>
                </a:rPr>
                <a:t> </a:t>
              </a: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0"/>
          <p:cNvGrpSpPr>
            <a:grpSpLocks/>
          </p:cNvGrpSpPr>
          <p:nvPr/>
        </p:nvGrpSpPr>
        <p:grpSpPr bwMode="auto">
          <a:xfrm>
            <a:off x="539750" y="712788"/>
            <a:ext cx="8070850" cy="5453062"/>
            <a:chOff x="385" y="332"/>
            <a:chExt cx="5084" cy="3435"/>
          </a:xfrm>
        </p:grpSpPr>
        <p:sp>
          <p:nvSpPr>
            <p:cNvPr id="33795" name="Rectangle 3"/>
            <p:cNvSpPr>
              <a:spLocks noChangeArrowheads="1"/>
            </p:cNvSpPr>
            <p:nvPr/>
          </p:nvSpPr>
          <p:spPr bwMode="auto">
            <a:xfrm>
              <a:off x="385" y="332"/>
              <a:ext cx="1091" cy="212"/>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spAutoFit/>
            </a:bodyPr>
            <a:lstStyle/>
            <a:p>
              <a:r>
                <a:rPr lang="es-ES" sz="1600" b="1" dirty="0">
                  <a:latin typeface="Arial Unicode MS" pitchFamily="34" charset="-128"/>
                </a:rPr>
                <a:t>Tercer Postulado</a:t>
              </a:r>
            </a:p>
          </p:txBody>
        </p:sp>
        <p:sp>
          <p:nvSpPr>
            <p:cNvPr id="33796" name="Rectangle 4"/>
            <p:cNvSpPr>
              <a:spLocks noChangeArrowheads="1"/>
            </p:cNvSpPr>
            <p:nvPr/>
          </p:nvSpPr>
          <p:spPr bwMode="auto">
            <a:xfrm>
              <a:off x="431" y="660"/>
              <a:ext cx="5038" cy="372"/>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nchor="ctr">
              <a:spAutoFit/>
            </a:bodyPr>
            <a:lstStyle/>
            <a:p>
              <a:r>
                <a:rPr lang="es-ES" sz="1600" dirty="0">
                  <a:latin typeface="Arial Unicode MS" pitchFamily="34" charset="-128"/>
                </a:rPr>
                <a:t>La energía liberada al caer el electrón desde una órbita a otra de menor energía se emite en forma de fotón, cuya frecuencia viene dada por la ecuación de Planck:</a:t>
              </a:r>
              <a:r>
                <a:rPr lang="es-ES" sz="1600" b="1" dirty="0">
                  <a:latin typeface="Arial Unicode MS" pitchFamily="34" charset="-128"/>
                </a:rPr>
                <a:t> </a:t>
              </a:r>
            </a:p>
          </p:txBody>
        </p:sp>
        <p:sp>
          <p:nvSpPr>
            <p:cNvPr id="33797" name="Rectangle 5"/>
            <p:cNvSpPr>
              <a:spLocks noChangeArrowheads="1"/>
            </p:cNvSpPr>
            <p:nvPr/>
          </p:nvSpPr>
          <p:spPr bwMode="auto">
            <a:xfrm>
              <a:off x="2170" y="1189"/>
              <a:ext cx="892" cy="212"/>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spAutoFit/>
            </a:bodyPr>
            <a:lstStyle/>
            <a:p>
              <a:pPr algn="ctr"/>
              <a:r>
                <a:rPr lang="es-ES" sz="1600" dirty="0">
                  <a:latin typeface="Arial Unicode MS" pitchFamily="34" charset="-128"/>
                </a:rPr>
                <a:t>E</a:t>
              </a:r>
              <a:r>
                <a:rPr lang="es-ES" sz="1600" baseline="-25000" dirty="0">
                  <a:latin typeface="Arial Unicode MS" pitchFamily="34" charset="-128"/>
                </a:rPr>
                <a:t>a</a:t>
              </a:r>
              <a:r>
                <a:rPr lang="es-ES" sz="1600" dirty="0">
                  <a:latin typeface="Arial Unicode MS" pitchFamily="34" charset="-128"/>
                </a:rPr>
                <a:t> - E</a:t>
              </a:r>
              <a:r>
                <a:rPr lang="es-ES" sz="1600" baseline="-25000" dirty="0">
                  <a:latin typeface="Arial Unicode MS" pitchFamily="34" charset="-128"/>
                </a:rPr>
                <a:t>b</a:t>
              </a:r>
              <a:r>
                <a:rPr lang="es-ES" sz="1600" dirty="0">
                  <a:latin typeface="Arial Unicode MS" pitchFamily="34" charset="-128"/>
                </a:rPr>
                <a:t> = h</a:t>
              </a:r>
              <a:r>
                <a:rPr lang="en-US" sz="1600" dirty="0">
                  <a:latin typeface="Arial Unicode MS" pitchFamily="34" charset="-128"/>
                  <a:ea typeface="Arial Unicode MS" pitchFamily="34" charset="-128"/>
                  <a:cs typeface="Arial Unicode MS" pitchFamily="34" charset="-128"/>
                </a:rPr>
                <a:t>×</a:t>
              </a:r>
              <a:r>
                <a:rPr lang="el-GR" sz="1600" dirty="0">
                  <a:latin typeface="Arial Unicode MS" pitchFamily="34" charset="-128"/>
                </a:rPr>
                <a:t>ν</a:t>
              </a:r>
              <a:r>
                <a:rPr lang="es-ES" sz="1600" dirty="0">
                  <a:latin typeface="Arial Unicode MS" pitchFamily="34" charset="-128"/>
                </a:rPr>
                <a:t> </a:t>
              </a:r>
              <a:endParaRPr lang="es-ES" dirty="0"/>
            </a:p>
          </p:txBody>
        </p:sp>
        <p:sp>
          <p:nvSpPr>
            <p:cNvPr id="33798" name="Rectangle 6"/>
            <p:cNvSpPr>
              <a:spLocks noChangeArrowheads="1"/>
            </p:cNvSpPr>
            <p:nvPr/>
          </p:nvSpPr>
          <p:spPr bwMode="auto">
            <a:xfrm>
              <a:off x="431" y="1570"/>
              <a:ext cx="5034" cy="52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nchor="ctr">
              <a:spAutoFit/>
            </a:bodyPr>
            <a:lstStyle/>
            <a:p>
              <a:r>
                <a:rPr lang="es-ES" sz="1600" dirty="0">
                  <a:latin typeface="Arial Unicode MS" pitchFamily="34" charset="-128"/>
                </a:rPr>
                <a:t>Así, cuando el átomo absorbe (o emite) una radiación, el electrón pasa a una órbita de mayor  (o menor)  energía,  y  la diferencia entre ambas órbitas se corresponderá con una línea del espectro de absorción (o de emisión).</a:t>
              </a:r>
              <a:r>
                <a:rPr lang="es-ES" sz="1600" b="1" dirty="0">
                  <a:latin typeface="Arial Unicode MS" pitchFamily="34" charset="-128"/>
                </a:rPr>
                <a:t> </a:t>
              </a:r>
            </a:p>
          </p:txBody>
        </p:sp>
        <p:sp>
          <p:nvSpPr>
            <p:cNvPr id="33799" name="Rectangle 7"/>
            <p:cNvSpPr>
              <a:spLocks noChangeArrowheads="1"/>
            </p:cNvSpPr>
            <p:nvPr/>
          </p:nvSpPr>
          <p:spPr bwMode="auto">
            <a:xfrm>
              <a:off x="431" y="2432"/>
              <a:ext cx="3130" cy="212"/>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spAutoFit/>
            </a:bodyPr>
            <a:lstStyle/>
            <a:p>
              <a:r>
                <a:rPr lang="es-ES" sz="1600" b="1" dirty="0">
                  <a:latin typeface="Arial Unicode MS" pitchFamily="34" charset="-128"/>
                </a:rPr>
                <a:t>Correcciones al modelo de Böhr: números cuánticos.</a:t>
              </a:r>
            </a:p>
          </p:txBody>
        </p:sp>
        <p:sp>
          <p:nvSpPr>
            <p:cNvPr id="33800" name="Rectangle 8"/>
            <p:cNvSpPr>
              <a:spLocks noChangeArrowheads="1"/>
            </p:cNvSpPr>
            <p:nvPr/>
          </p:nvSpPr>
          <p:spPr bwMode="auto">
            <a:xfrm>
              <a:off x="431" y="2792"/>
              <a:ext cx="5034" cy="526"/>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nchor="ctr">
              <a:spAutoFit/>
            </a:bodyPr>
            <a:lstStyle/>
            <a:p>
              <a:r>
                <a:rPr lang="es-ES" sz="1600" dirty="0">
                  <a:latin typeface="Arial Unicode MS" pitchFamily="34" charset="-128"/>
                </a:rPr>
                <a:t>En  el  modelo  original de  Böhr,  se  precisa un único parámetro (el número cuántico principal, n), que se relaciona  con  el radio de la órbita circular que el electrón realiza alrededor del núcleo, y también con la energía total del electrón.</a:t>
              </a:r>
              <a:r>
                <a:rPr lang="es-ES" sz="1600" b="1" dirty="0">
                  <a:latin typeface="Arial Unicode MS" pitchFamily="34" charset="-128"/>
                </a:rPr>
                <a:t> </a:t>
              </a:r>
            </a:p>
          </p:txBody>
        </p:sp>
        <p:sp>
          <p:nvSpPr>
            <p:cNvPr id="33801" name="Rectangle 9"/>
            <p:cNvSpPr>
              <a:spLocks noChangeArrowheads="1"/>
            </p:cNvSpPr>
            <p:nvPr/>
          </p:nvSpPr>
          <p:spPr bwMode="auto">
            <a:xfrm>
              <a:off x="431" y="3549"/>
              <a:ext cx="5014" cy="218"/>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spAutoFit/>
            </a:bodyPr>
            <a:lstStyle/>
            <a:p>
              <a:r>
                <a:rPr lang="es-ES" sz="1600" dirty="0">
                  <a:latin typeface="Arial Unicode MS" pitchFamily="34" charset="-128"/>
                </a:rPr>
                <a:t>Los valores que puede tomar este número cuántico son los enteros positivos: 1, 2, 3...</a:t>
              </a: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8"/>
          <p:cNvGrpSpPr>
            <a:grpSpLocks/>
          </p:cNvGrpSpPr>
          <p:nvPr/>
        </p:nvGrpSpPr>
        <p:grpSpPr bwMode="auto">
          <a:xfrm>
            <a:off x="571500" y="361950"/>
            <a:ext cx="8188325" cy="4852988"/>
            <a:chOff x="340" y="257"/>
            <a:chExt cx="5158" cy="2386"/>
          </a:xfrm>
        </p:grpSpPr>
        <p:sp>
          <p:nvSpPr>
            <p:cNvPr id="11267" name="Rectangle 8"/>
            <p:cNvSpPr>
              <a:spLocks noChangeArrowheads="1"/>
            </p:cNvSpPr>
            <p:nvPr/>
          </p:nvSpPr>
          <p:spPr bwMode="auto">
            <a:xfrm>
              <a:off x="2231" y="257"/>
              <a:ext cx="1289" cy="22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none" anchor="ctr">
              <a:spAutoFit/>
            </a:bodyPr>
            <a:lstStyle/>
            <a:p>
              <a:pPr algn="ctr"/>
              <a:r>
                <a:rPr lang="es-ES" sz="2400" b="1" dirty="0"/>
                <a:t>John Dalton</a:t>
              </a:r>
              <a:r>
                <a:rPr lang="es-ES" sz="2400" dirty="0"/>
                <a:t> </a:t>
              </a:r>
            </a:p>
          </p:txBody>
        </p:sp>
        <p:sp>
          <p:nvSpPr>
            <p:cNvPr id="11268" name="Rectangle 9"/>
            <p:cNvSpPr>
              <a:spLocks noChangeArrowheads="1"/>
            </p:cNvSpPr>
            <p:nvPr/>
          </p:nvSpPr>
          <p:spPr bwMode="auto">
            <a:xfrm>
              <a:off x="340" y="744"/>
              <a:ext cx="5125" cy="49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anchor="ctr">
              <a:spAutoFit/>
            </a:bodyPr>
            <a:lstStyle/>
            <a:p>
              <a:pPr algn="just"/>
              <a:r>
                <a:rPr lang="es-ES" sz="2000" b="1" dirty="0">
                  <a:hlinkClick r:id="" action="ppaction://hlinkshowjump?jump=nextslide"/>
                </a:rPr>
                <a:t>John Dalton </a:t>
              </a:r>
              <a:r>
                <a:rPr lang="es-ES" sz="2000" b="1" dirty="0" smtClean="0">
                  <a:hlinkClick r:id="" action="ppaction://hlinkshowjump?jump=nextslide"/>
                </a:rPr>
                <a:t>es considerado el </a:t>
              </a:r>
              <a:r>
                <a:rPr lang="es-ES" sz="2000" b="1" i="1" dirty="0" smtClean="0">
                  <a:hlinkClick r:id="" action="ppaction://hlinkshowjump?jump=nextslide"/>
                </a:rPr>
                <a:t>"padre </a:t>
              </a:r>
              <a:r>
                <a:rPr lang="es-ES" sz="2000" b="1" i="1" dirty="0">
                  <a:hlinkClick r:id="" action="ppaction://hlinkshowjump?jump=nextslide"/>
                </a:rPr>
                <a:t>de la teoría atómica-molecular"</a:t>
              </a:r>
              <a:r>
                <a:rPr lang="es-ES" sz="2000" b="1" dirty="0">
                  <a:hlinkClick r:id="" action="ppaction://hlinkshowjump?jump=nextslide"/>
                </a:rPr>
                <a:t>. Dalton trató de buscar la explicación de las leyes pondérales que experimentalmente habían comprobado él y otros químicos europeos. </a:t>
              </a:r>
              <a:endParaRPr lang="es-ES" sz="2000" b="1" dirty="0">
                <a:solidFill>
                  <a:srgbClr val="FE3838"/>
                </a:solidFill>
              </a:endParaRPr>
            </a:p>
          </p:txBody>
        </p:sp>
        <p:pic>
          <p:nvPicPr>
            <p:cNvPr id="11269" name="Picture 11" descr="John Dalton">
              <a:hlinkClick r:id="" action="ppaction://noaction"/>
            </p:cNvPr>
            <p:cNvPicPr>
              <a:picLocks noChangeAspect="1" noChangeArrowheads="1"/>
            </p:cNvPicPr>
            <p:nvPr/>
          </p:nvPicPr>
          <p:blipFill>
            <a:blip r:embed="rId2"/>
            <a:srcRect/>
            <a:stretch>
              <a:fillRect/>
            </a:stretch>
          </p:blipFill>
          <p:spPr bwMode="auto">
            <a:xfrm>
              <a:off x="521" y="1480"/>
              <a:ext cx="1161" cy="1163"/>
            </a:xfrm>
            <a:prstGeom prst="rect">
              <a:avLst/>
            </a:prstGeom>
            <a:noFill/>
            <a:ln w="9525">
              <a:noFill/>
              <a:miter lim="800000"/>
              <a:headEnd/>
              <a:tailEnd/>
            </a:ln>
          </p:spPr>
        </p:pic>
        <p:sp>
          <p:nvSpPr>
            <p:cNvPr id="11270" name="Rectangle 15"/>
            <p:cNvSpPr>
              <a:spLocks noChangeArrowheads="1"/>
            </p:cNvSpPr>
            <p:nvPr/>
          </p:nvSpPr>
          <p:spPr bwMode="auto">
            <a:xfrm>
              <a:off x="2005" y="1941"/>
              <a:ext cx="3493" cy="49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a:spAutoFit/>
            </a:bodyPr>
            <a:lstStyle/>
            <a:p>
              <a:pPr algn="just"/>
              <a:r>
                <a:rPr lang="es-ES" sz="2000" b="1" dirty="0"/>
                <a:t>Para él tenía que cumplirse, ante todo, que los átomos de cada elemento debían tener la misma masa.</a:t>
              </a: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8"/>
          <p:cNvGrpSpPr>
            <a:grpSpLocks/>
          </p:cNvGrpSpPr>
          <p:nvPr/>
        </p:nvGrpSpPr>
        <p:grpSpPr bwMode="auto">
          <a:xfrm>
            <a:off x="611188" y="736600"/>
            <a:ext cx="7848600" cy="5284788"/>
            <a:chOff x="476" y="346"/>
            <a:chExt cx="4944" cy="3329"/>
          </a:xfrm>
        </p:grpSpPr>
        <p:pic>
          <p:nvPicPr>
            <p:cNvPr id="34819" name="Picture 4" descr="bohrsom"/>
            <p:cNvPicPr>
              <a:picLocks noChangeAspect="1" noChangeArrowheads="1" noCrop="1"/>
            </p:cNvPicPr>
            <p:nvPr/>
          </p:nvPicPr>
          <p:blipFill>
            <a:blip r:embed="rId3"/>
            <a:srcRect/>
            <a:stretch>
              <a:fillRect/>
            </a:stretch>
          </p:blipFill>
          <p:spPr bwMode="auto">
            <a:xfrm>
              <a:off x="1111" y="1933"/>
              <a:ext cx="2404" cy="1742"/>
            </a:xfrm>
            <a:prstGeom prst="rect">
              <a:avLst/>
            </a:prstGeom>
            <a:noFill/>
            <a:ln w="9525">
              <a:noFill/>
              <a:miter lim="800000"/>
              <a:headEnd/>
              <a:tailEnd/>
            </a:ln>
          </p:spPr>
        </p:pic>
        <p:sp>
          <p:nvSpPr>
            <p:cNvPr id="34820" name="Rectangle 5"/>
            <p:cNvSpPr>
              <a:spLocks noChangeArrowheads="1"/>
            </p:cNvSpPr>
            <p:nvPr/>
          </p:nvSpPr>
          <p:spPr bwMode="auto">
            <a:xfrm>
              <a:off x="476" y="346"/>
              <a:ext cx="4944" cy="52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r>
                <a:rPr lang="es-ES" sz="1600" dirty="0">
                  <a:latin typeface="Arial Unicode MS" pitchFamily="34" charset="-128"/>
                </a:rPr>
                <a:t>Sin embargo, pronto fue necesario modificar el modelo para adaptarlo a los nuevos datos experimentales, con lo que se introdujeron otros tres números cuánticos para caracterizar al electrón:</a:t>
              </a:r>
              <a:r>
                <a:rPr lang="es-ES" sz="1600" b="1" dirty="0">
                  <a:latin typeface="Arial Unicode MS" pitchFamily="34" charset="-128"/>
                </a:rPr>
                <a:t> </a:t>
              </a:r>
            </a:p>
          </p:txBody>
        </p:sp>
        <p:sp>
          <p:nvSpPr>
            <p:cNvPr id="34821" name="Rectangle 6"/>
            <p:cNvSpPr>
              <a:spLocks noChangeArrowheads="1"/>
            </p:cNvSpPr>
            <p:nvPr/>
          </p:nvSpPr>
          <p:spPr bwMode="auto">
            <a:xfrm>
              <a:off x="1610" y="1026"/>
              <a:ext cx="2534" cy="526"/>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spAutoFit/>
            </a:bodyPr>
            <a:lstStyle/>
            <a:p>
              <a:r>
                <a:rPr lang="es-ES" sz="1600" dirty="0">
                  <a:latin typeface="Arial Unicode MS" pitchFamily="34" charset="-128"/>
                </a:rPr>
                <a:t>número cuántico secundario o azimutal (l) </a:t>
              </a:r>
            </a:p>
            <a:p>
              <a:r>
                <a:rPr lang="es-ES" sz="1600" dirty="0">
                  <a:latin typeface="Arial Unicode MS" pitchFamily="34" charset="-128"/>
                </a:rPr>
                <a:t>número cuántico magnético (m) </a:t>
              </a:r>
            </a:p>
            <a:p>
              <a:r>
                <a:rPr lang="es-ES" sz="1600" dirty="0">
                  <a:latin typeface="Arial Unicode MS" pitchFamily="34" charset="-128"/>
                </a:rPr>
                <a:t>número cuántico de espín (s)</a:t>
              </a:r>
              <a:endParaRPr lang="es-ES" dirty="0"/>
            </a:p>
          </p:txBody>
        </p:sp>
        <p:sp>
          <p:nvSpPr>
            <p:cNvPr id="34822" name="Rectangle 7"/>
            <p:cNvSpPr>
              <a:spLocks noChangeArrowheads="1"/>
            </p:cNvSpPr>
            <p:nvPr/>
          </p:nvSpPr>
          <p:spPr bwMode="auto">
            <a:xfrm>
              <a:off x="3923" y="2614"/>
              <a:ext cx="1020" cy="212"/>
            </a:xfrm>
            <a:prstGeom prst="rect">
              <a:avLst/>
            </a:prstGeom>
            <a:noFill/>
            <a:ln w="9525">
              <a:noFill/>
              <a:miter lim="800000"/>
              <a:headEnd/>
              <a:tailEnd/>
            </a:ln>
          </p:spPr>
          <p:txBody>
            <a:bodyPr wrap="none">
              <a:spAutoFit/>
            </a:bodyPr>
            <a:lstStyle/>
            <a:p>
              <a:r>
                <a:rPr lang="es-AR" sz="1600" b="1" dirty="0">
                  <a:latin typeface="Arial Unicode MS" pitchFamily="34" charset="-128"/>
                </a:rPr>
                <a:t>Modelo de Bohr</a:t>
              </a:r>
              <a:endParaRPr lang="en-US" sz="1600" b="1" dirty="0">
                <a:latin typeface="Arial Unicode MS" pitchFamily="34" charset="-128"/>
              </a:endParaRP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6"/>
          <p:cNvGrpSpPr>
            <a:grpSpLocks/>
          </p:cNvGrpSpPr>
          <p:nvPr/>
        </p:nvGrpSpPr>
        <p:grpSpPr bwMode="auto">
          <a:xfrm>
            <a:off x="1547813" y="568325"/>
            <a:ext cx="5986462" cy="5668963"/>
            <a:chOff x="612" y="210"/>
            <a:chExt cx="3771" cy="3571"/>
          </a:xfrm>
        </p:grpSpPr>
        <p:pic>
          <p:nvPicPr>
            <p:cNvPr id="35843" name="Picture 3" descr="quimica_atomico_Bohr_58"/>
            <p:cNvPicPr>
              <a:picLocks noChangeAspect="1" noChangeArrowheads="1"/>
            </p:cNvPicPr>
            <p:nvPr/>
          </p:nvPicPr>
          <p:blipFill>
            <a:blip r:embed="rId2"/>
            <a:srcRect/>
            <a:stretch>
              <a:fillRect/>
            </a:stretch>
          </p:blipFill>
          <p:spPr bwMode="auto">
            <a:xfrm>
              <a:off x="1429" y="618"/>
              <a:ext cx="2722" cy="1452"/>
            </a:xfrm>
            <a:prstGeom prst="rect">
              <a:avLst/>
            </a:prstGeom>
            <a:noFill/>
            <a:ln w="9525">
              <a:noFill/>
              <a:miter lim="800000"/>
              <a:headEnd/>
              <a:tailEnd/>
            </a:ln>
          </p:spPr>
        </p:pic>
        <p:pic>
          <p:nvPicPr>
            <p:cNvPr id="35844" name="Picture 4" descr="quimica_atomico_Bohr_59"/>
            <p:cNvPicPr>
              <a:picLocks noChangeAspect="1" noChangeArrowheads="1"/>
            </p:cNvPicPr>
            <p:nvPr/>
          </p:nvPicPr>
          <p:blipFill>
            <a:blip r:embed="rId3"/>
            <a:srcRect/>
            <a:stretch>
              <a:fillRect/>
            </a:stretch>
          </p:blipFill>
          <p:spPr bwMode="auto">
            <a:xfrm>
              <a:off x="1383" y="2341"/>
              <a:ext cx="3000" cy="1440"/>
            </a:xfrm>
            <a:prstGeom prst="rect">
              <a:avLst/>
            </a:prstGeom>
            <a:noFill/>
            <a:ln w="9525">
              <a:noFill/>
              <a:miter lim="800000"/>
              <a:headEnd/>
              <a:tailEnd/>
            </a:ln>
          </p:spPr>
        </p:pic>
        <p:sp>
          <p:nvSpPr>
            <p:cNvPr id="35845" name="Rectangle 5"/>
            <p:cNvSpPr>
              <a:spLocks noChangeArrowheads="1"/>
            </p:cNvSpPr>
            <p:nvPr/>
          </p:nvSpPr>
          <p:spPr bwMode="auto">
            <a:xfrm>
              <a:off x="612" y="210"/>
              <a:ext cx="1192" cy="212"/>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a:spAutoFit/>
            </a:bodyPr>
            <a:lstStyle/>
            <a:p>
              <a:r>
                <a:rPr lang="es-AR" sz="1600" b="1" dirty="0">
                  <a:latin typeface="Arial Unicode MS" pitchFamily="34" charset="-128"/>
                </a:rPr>
                <a:t>Análisis energético</a:t>
              </a:r>
              <a:endParaRPr lang="en-US" sz="1600" b="1" dirty="0">
                <a:latin typeface="Arial Unicode MS" pitchFamily="34" charset="-128"/>
              </a:endParaRPr>
            </a:p>
          </p:txBody>
        </p:sp>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92696"/>
            <a:ext cx="8229600" cy="2376264"/>
          </a:xfrm>
        </p:spPr>
        <p:txBody>
          <a:bodyPr>
            <a:noAutofit/>
          </a:bodyPr>
          <a:lstStyle/>
          <a:p>
            <a:pPr algn="l"/>
            <a:r>
              <a:rPr lang="es-CL" sz="2800" dirty="0"/>
              <a:t>Dadas las siguientes ecuaciones</a:t>
            </a:r>
            <a:r>
              <a:rPr lang="es-CL" sz="2800" dirty="0" smtClean="0"/>
              <a:t>:</a:t>
            </a:r>
            <a:br>
              <a:rPr lang="es-CL" sz="2800" dirty="0" smtClean="0"/>
            </a:br>
            <a:r>
              <a:rPr lang="es-CL" sz="2800" dirty="0" smtClean="0"/>
              <a:t/>
            </a:r>
            <a:br>
              <a:rPr lang="es-CL" sz="2800" dirty="0" smtClean="0"/>
            </a:br>
            <a:r>
              <a:rPr lang="es-CL" sz="2800" dirty="0"/>
              <a:t/>
            </a:r>
            <a:br>
              <a:rPr lang="es-CL" sz="2800" dirty="0"/>
            </a:br>
            <a:r>
              <a:rPr lang="es-CL" sz="2800" dirty="0" smtClean="0"/>
              <a:t/>
            </a:r>
            <a:br>
              <a:rPr lang="es-CL" sz="2800" dirty="0" smtClean="0"/>
            </a:br>
            <a:r>
              <a:rPr lang="es-CL" sz="2800" dirty="0" smtClean="0"/>
              <a:t>Es </a:t>
            </a:r>
            <a:r>
              <a:rPr lang="es-CL" sz="2800" dirty="0"/>
              <a:t>correcto afirmar que estas se relacionan con la ley de</a:t>
            </a:r>
          </a:p>
        </p:txBody>
      </p:sp>
      <p:sp>
        <p:nvSpPr>
          <p:cNvPr id="3" name="2 Marcador de contenido"/>
          <p:cNvSpPr>
            <a:spLocks noGrp="1"/>
          </p:cNvSpPr>
          <p:nvPr>
            <p:ph idx="1"/>
          </p:nvPr>
        </p:nvSpPr>
        <p:spPr>
          <a:xfrm>
            <a:off x="467544" y="3140968"/>
            <a:ext cx="8229600" cy="3024336"/>
          </a:xfrm>
        </p:spPr>
        <p:txBody>
          <a:bodyPr>
            <a:normAutofit/>
          </a:bodyPr>
          <a:lstStyle/>
          <a:p>
            <a:r>
              <a:rPr lang="es-CL" sz="2800" dirty="0" smtClean="0"/>
              <a:t>A</a:t>
            </a:r>
            <a:r>
              <a:rPr lang="es-CL" sz="2800" dirty="0"/>
              <a:t>) las proporciones definidas. </a:t>
            </a:r>
            <a:endParaRPr lang="es-CL" sz="2800" dirty="0" smtClean="0"/>
          </a:p>
          <a:p>
            <a:r>
              <a:rPr lang="es-CL" sz="2800" dirty="0" smtClean="0"/>
              <a:t>B</a:t>
            </a:r>
            <a:r>
              <a:rPr lang="es-CL" sz="2800" dirty="0"/>
              <a:t>) las proporciones múltiples. </a:t>
            </a:r>
            <a:endParaRPr lang="es-CL" sz="2800" dirty="0" smtClean="0"/>
          </a:p>
          <a:p>
            <a:r>
              <a:rPr lang="es-CL" sz="2800" dirty="0" smtClean="0"/>
              <a:t>C</a:t>
            </a:r>
            <a:r>
              <a:rPr lang="es-CL" sz="2800" dirty="0"/>
              <a:t>) la composición constante. </a:t>
            </a:r>
            <a:endParaRPr lang="es-CL" sz="2800" dirty="0" smtClean="0"/>
          </a:p>
          <a:p>
            <a:r>
              <a:rPr lang="es-CL" sz="2800" dirty="0" smtClean="0"/>
              <a:t>D</a:t>
            </a:r>
            <a:r>
              <a:rPr lang="es-CL" sz="2800" dirty="0"/>
              <a:t>) las proporciones reciprocas. </a:t>
            </a:r>
            <a:endParaRPr lang="es-CL" sz="2800" dirty="0" smtClean="0"/>
          </a:p>
          <a:p>
            <a:r>
              <a:rPr lang="es-CL" sz="2800" dirty="0" smtClean="0"/>
              <a:t>E</a:t>
            </a:r>
            <a:r>
              <a:rPr lang="es-CL" sz="2800" dirty="0"/>
              <a:t>) los volúmenes de combinación.</a:t>
            </a: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2238" y="1124744"/>
            <a:ext cx="4269651"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62041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92696"/>
            <a:ext cx="8229600" cy="720080"/>
          </a:xfrm>
        </p:spPr>
        <p:txBody>
          <a:bodyPr>
            <a:normAutofit/>
          </a:bodyPr>
          <a:lstStyle/>
          <a:p>
            <a:pPr algn="l"/>
            <a:r>
              <a:rPr lang="es-CL" sz="3200" dirty="0"/>
              <a:t>COMENTARIO</a:t>
            </a:r>
          </a:p>
        </p:txBody>
      </p:sp>
      <p:sp>
        <p:nvSpPr>
          <p:cNvPr id="3" name="2 Marcador de contenido"/>
          <p:cNvSpPr>
            <a:spLocks noGrp="1"/>
          </p:cNvSpPr>
          <p:nvPr>
            <p:ph idx="1"/>
          </p:nvPr>
        </p:nvSpPr>
        <p:spPr>
          <a:xfrm>
            <a:off x="457200" y="1556792"/>
            <a:ext cx="8229600" cy="4569371"/>
          </a:xfrm>
        </p:spPr>
        <p:txBody>
          <a:bodyPr/>
          <a:lstStyle/>
          <a:p>
            <a:r>
              <a:rPr lang="es-CL" dirty="0"/>
              <a:t>Para responder correctamente esta pregunta, es necesario que el postulante reconozca cada una de las leyes presentadas en las opciones y las relacione con las reacciones que aparecen en el enunciado. Estas son llevadas a cabo por los mismos elementos, pero en cada caso forman productos distintos.</a:t>
            </a: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Tree>
    <p:extLst>
      <p:ext uri="{BB962C8B-B14F-4D97-AF65-F5344CB8AC3E}">
        <p14:creationId xmlns:p14="http://schemas.microsoft.com/office/powerpoint/2010/main" val="15814385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92696"/>
            <a:ext cx="8229600" cy="792088"/>
          </a:xfrm>
        </p:spPr>
        <p:txBody>
          <a:bodyPr/>
          <a:lstStyle/>
          <a:p>
            <a:pPr algn="l"/>
            <a:r>
              <a:rPr lang="es-CL" dirty="0"/>
              <a:t>COMENTARIO</a:t>
            </a:r>
          </a:p>
        </p:txBody>
      </p:sp>
      <p:sp>
        <p:nvSpPr>
          <p:cNvPr id="3" name="2 Marcador de contenido"/>
          <p:cNvSpPr>
            <a:spLocks noGrp="1"/>
          </p:cNvSpPr>
          <p:nvPr>
            <p:ph idx="1"/>
          </p:nvPr>
        </p:nvSpPr>
        <p:spPr/>
        <p:txBody>
          <a:bodyPr/>
          <a:lstStyle/>
          <a:p>
            <a:r>
              <a:rPr lang="es-CL" dirty="0"/>
              <a:t>La ley de las proporciones definidas, propuesta por Joseph </a:t>
            </a:r>
            <a:r>
              <a:rPr lang="es-CL" dirty="0" smtClean="0"/>
              <a:t>Proust</a:t>
            </a:r>
            <a:r>
              <a:rPr lang="es-CL" dirty="0"/>
              <a:t>, enuncia que la composición elemental de un compuesto puro siempre es la misma. Esta ley también se conoce como ley de la composición constante. Por lo tanto, las opciones A) y C) son incorrectas</a:t>
            </a: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Tree>
    <p:extLst>
      <p:ext uri="{BB962C8B-B14F-4D97-AF65-F5344CB8AC3E}">
        <p14:creationId xmlns:p14="http://schemas.microsoft.com/office/powerpoint/2010/main" val="12666256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L" dirty="0"/>
              <a:t>La ley de las proporciones reciprocas, enunciada por Jeremías Richter, dice que cuando las masas de dos elementos distintos se combinan entre sí, al combinarse en una misma cantidad con un tercer elemento, mantienen la misma proporción de masas de aquellos elementos cuando se combinan entre sí. </a:t>
            </a:r>
          </a:p>
        </p:txBody>
      </p:sp>
      <p:sp>
        <p:nvSpPr>
          <p:cNvPr id="4" name="3 Marcador de pie de página"/>
          <p:cNvSpPr>
            <a:spLocks noGrp="1"/>
          </p:cNvSpPr>
          <p:nvPr>
            <p:ph type="ftr" sz="quarter" idx="11"/>
          </p:nvPr>
        </p:nvSpPr>
        <p:spPr>
          <a:xfrm>
            <a:off x="467544" y="6237312"/>
            <a:ext cx="2895600" cy="365125"/>
          </a:xfrm>
        </p:spPr>
        <p:txBody>
          <a:bodyPr/>
          <a:lstStyle/>
          <a:p>
            <a:pPr>
              <a:defRPr/>
            </a:pPr>
            <a:r>
              <a:rPr lang="es-ES" altLang="en-US" dirty="0" smtClean="0"/>
              <a:t>Profesor José De La Cruz</a:t>
            </a:r>
            <a:endParaRPr lang="es-ES" altLang="en-US" dirty="0"/>
          </a:p>
        </p:txBody>
      </p:sp>
      <p:sp>
        <p:nvSpPr>
          <p:cNvPr id="5" name="1 Título"/>
          <p:cNvSpPr>
            <a:spLocks noGrp="1"/>
          </p:cNvSpPr>
          <p:nvPr>
            <p:ph type="title"/>
          </p:nvPr>
        </p:nvSpPr>
        <p:spPr>
          <a:xfrm>
            <a:off x="467544" y="692696"/>
            <a:ext cx="8229600" cy="792088"/>
          </a:xfrm>
        </p:spPr>
        <p:txBody>
          <a:bodyPr/>
          <a:lstStyle/>
          <a:p>
            <a:pPr algn="l"/>
            <a:r>
              <a:rPr lang="es-CL" dirty="0"/>
              <a:t>COMENTARIO</a:t>
            </a:r>
          </a:p>
        </p:txBody>
      </p:sp>
    </p:spTree>
    <p:extLst>
      <p:ext uri="{BB962C8B-B14F-4D97-AF65-F5344CB8AC3E}">
        <p14:creationId xmlns:p14="http://schemas.microsoft.com/office/powerpoint/2010/main" val="17897296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795" y="1412776"/>
            <a:ext cx="8260408"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42956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L" dirty="0"/>
              <a:t>De acuerdo al ejemplo anterior, la opción D) es incorrecta, ya que esta ley implica la relación entre la masa de tres elementos distintos, habiendo en el enunciado solo dos.</a:t>
            </a: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5" name="1 Título"/>
          <p:cNvSpPr>
            <a:spLocks noGrp="1"/>
          </p:cNvSpPr>
          <p:nvPr>
            <p:ph type="title"/>
          </p:nvPr>
        </p:nvSpPr>
        <p:spPr>
          <a:xfrm>
            <a:off x="467544" y="692696"/>
            <a:ext cx="8229600" cy="792088"/>
          </a:xfrm>
        </p:spPr>
        <p:txBody>
          <a:bodyPr/>
          <a:lstStyle/>
          <a:p>
            <a:pPr algn="l"/>
            <a:r>
              <a:rPr lang="es-CL" dirty="0"/>
              <a:t>COMENTARIO</a:t>
            </a:r>
          </a:p>
        </p:txBody>
      </p:sp>
    </p:spTree>
    <p:extLst>
      <p:ext uri="{BB962C8B-B14F-4D97-AF65-F5344CB8AC3E}">
        <p14:creationId xmlns:p14="http://schemas.microsoft.com/office/powerpoint/2010/main" val="1912722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28800"/>
            <a:ext cx="8229600" cy="4497363"/>
          </a:xfrm>
        </p:spPr>
        <p:txBody>
          <a:bodyPr>
            <a:normAutofit fontScale="92500" lnSpcReduction="20000"/>
          </a:bodyPr>
          <a:lstStyle/>
          <a:p>
            <a:r>
              <a:rPr lang="es-CL" dirty="0"/>
              <a:t>La ley de los volúmenes de combinación, propuesta por Joseph Louis Gay-Lussac, se ejemplifica cuando a una presión y temperatura dada, los volúmenes de los gases que reaccionan entre sí se encuentran en relaciones de números enteros pequeños. Esta ley es válida solo si los reactantes involucrados están en estado gaseoso, ya que en este estado la presión y la temperatura afectan la energía cinética de los gases y por ende su velocidad de reacción. Por lo tanto, la opción E), es incorrecta. </a:t>
            </a: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5" name="1 Título"/>
          <p:cNvSpPr>
            <a:spLocks noGrp="1"/>
          </p:cNvSpPr>
          <p:nvPr>
            <p:ph type="title"/>
          </p:nvPr>
        </p:nvSpPr>
        <p:spPr>
          <a:xfrm>
            <a:off x="467544" y="692696"/>
            <a:ext cx="8229600" cy="792088"/>
          </a:xfrm>
        </p:spPr>
        <p:txBody>
          <a:bodyPr/>
          <a:lstStyle/>
          <a:p>
            <a:pPr algn="l"/>
            <a:r>
              <a:rPr lang="es-CL" dirty="0"/>
              <a:t>COMENTARIO</a:t>
            </a:r>
          </a:p>
        </p:txBody>
      </p:sp>
    </p:spTree>
    <p:extLst>
      <p:ext uri="{BB962C8B-B14F-4D97-AF65-F5344CB8AC3E}">
        <p14:creationId xmlns:p14="http://schemas.microsoft.com/office/powerpoint/2010/main" val="23808042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92696"/>
            <a:ext cx="8229600" cy="2376264"/>
          </a:xfrm>
        </p:spPr>
        <p:txBody>
          <a:bodyPr>
            <a:noAutofit/>
          </a:bodyPr>
          <a:lstStyle/>
          <a:p>
            <a:pPr algn="l"/>
            <a:r>
              <a:rPr lang="es-CL" sz="2800" dirty="0"/>
              <a:t>Dadas las siguientes ecuaciones</a:t>
            </a:r>
            <a:r>
              <a:rPr lang="es-CL" sz="2800" dirty="0" smtClean="0"/>
              <a:t>:</a:t>
            </a:r>
            <a:br>
              <a:rPr lang="es-CL" sz="2800" dirty="0" smtClean="0"/>
            </a:br>
            <a:r>
              <a:rPr lang="es-CL" sz="2800" dirty="0" smtClean="0"/>
              <a:t/>
            </a:r>
            <a:br>
              <a:rPr lang="es-CL" sz="2800" dirty="0" smtClean="0"/>
            </a:br>
            <a:r>
              <a:rPr lang="es-CL" sz="2800" dirty="0"/>
              <a:t/>
            </a:r>
            <a:br>
              <a:rPr lang="es-CL" sz="2800" dirty="0"/>
            </a:br>
            <a:r>
              <a:rPr lang="es-CL" sz="2800" dirty="0" smtClean="0"/>
              <a:t/>
            </a:r>
            <a:br>
              <a:rPr lang="es-CL" sz="2800" dirty="0" smtClean="0"/>
            </a:br>
            <a:r>
              <a:rPr lang="es-CL" sz="2800" dirty="0" smtClean="0"/>
              <a:t>Es </a:t>
            </a:r>
            <a:r>
              <a:rPr lang="es-CL" sz="2800" dirty="0"/>
              <a:t>correcto afirmar que estas se relacionan con la ley de</a:t>
            </a:r>
          </a:p>
        </p:txBody>
      </p:sp>
      <p:sp>
        <p:nvSpPr>
          <p:cNvPr id="3" name="2 Marcador de contenido"/>
          <p:cNvSpPr>
            <a:spLocks noGrp="1"/>
          </p:cNvSpPr>
          <p:nvPr>
            <p:ph idx="1"/>
          </p:nvPr>
        </p:nvSpPr>
        <p:spPr>
          <a:xfrm>
            <a:off x="467544" y="3140968"/>
            <a:ext cx="8229600" cy="3024336"/>
          </a:xfrm>
        </p:spPr>
        <p:txBody>
          <a:bodyPr>
            <a:normAutofit/>
          </a:bodyPr>
          <a:lstStyle/>
          <a:p>
            <a:r>
              <a:rPr lang="es-CL" sz="2800" dirty="0" smtClean="0"/>
              <a:t>A</a:t>
            </a:r>
            <a:r>
              <a:rPr lang="es-CL" sz="2800" dirty="0"/>
              <a:t>) las proporciones definidas. </a:t>
            </a:r>
            <a:endParaRPr lang="es-CL" sz="2800" dirty="0" smtClean="0"/>
          </a:p>
          <a:p>
            <a:r>
              <a:rPr lang="es-CL" sz="2800" dirty="0" smtClean="0"/>
              <a:t>B</a:t>
            </a:r>
            <a:r>
              <a:rPr lang="es-CL" sz="2800" dirty="0"/>
              <a:t>) las proporciones múltiples. </a:t>
            </a:r>
            <a:endParaRPr lang="es-CL" sz="2800" dirty="0" smtClean="0"/>
          </a:p>
          <a:p>
            <a:r>
              <a:rPr lang="es-CL" sz="2800" dirty="0" smtClean="0"/>
              <a:t>C</a:t>
            </a:r>
            <a:r>
              <a:rPr lang="es-CL" sz="2800" dirty="0"/>
              <a:t>) la composición constante. </a:t>
            </a:r>
            <a:endParaRPr lang="es-CL" sz="2800" dirty="0" smtClean="0"/>
          </a:p>
          <a:p>
            <a:r>
              <a:rPr lang="es-CL" sz="2800" dirty="0" smtClean="0"/>
              <a:t>D</a:t>
            </a:r>
            <a:r>
              <a:rPr lang="es-CL" sz="2800" dirty="0"/>
              <a:t>) las proporciones reciprocas. </a:t>
            </a:r>
            <a:endParaRPr lang="es-CL" sz="2800" dirty="0" smtClean="0"/>
          </a:p>
          <a:p>
            <a:r>
              <a:rPr lang="es-CL" sz="2800" dirty="0" smtClean="0"/>
              <a:t>E</a:t>
            </a:r>
            <a:r>
              <a:rPr lang="es-CL" sz="2800" dirty="0"/>
              <a:t>) los volúmenes de combinación.</a:t>
            </a: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2238" y="1124744"/>
            <a:ext cx="4269651"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Elipse"/>
          <p:cNvSpPr/>
          <p:nvPr/>
        </p:nvSpPr>
        <p:spPr>
          <a:xfrm>
            <a:off x="5220072" y="306896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b="1" dirty="0" smtClean="0"/>
              <a:t>B</a:t>
            </a:r>
            <a:endParaRPr lang="es-CL" sz="3200" b="1" dirty="0"/>
          </a:p>
        </p:txBody>
      </p:sp>
    </p:spTree>
    <p:extLst>
      <p:ext uri="{BB962C8B-B14F-4D97-AF65-F5344CB8AC3E}">
        <p14:creationId xmlns:p14="http://schemas.microsoft.com/office/powerpoint/2010/main" val="268973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latin typeface="Arial" pitchFamily="34" charset="0"/>
                <a:cs typeface="Arial" pitchFamily="34" charset="0"/>
              </a:rPr>
              <a:t>Ley de Lavoisier </a:t>
            </a:r>
            <a:r>
              <a:rPr lang="es-ES" dirty="0">
                <a:solidFill>
                  <a:srgbClr val="3512CC"/>
                </a:solidFill>
              </a:rPr>
              <a:t/>
            </a:r>
            <a:br>
              <a:rPr lang="es-ES" dirty="0">
                <a:solidFill>
                  <a:srgbClr val="3512CC"/>
                </a:solidFill>
              </a:rPr>
            </a:br>
            <a:endParaRPr lang="es-CL" dirty="0"/>
          </a:p>
        </p:txBody>
      </p:sp>
      <p:sp>
        <p:nvSpPr>
          <p:cNvPr id="3" name="2 Marcador de contenido"/>
          <p:cNvSpPr>
            <a:spLocks noGrp="1"/>
          </p:cNvSpPr>
          <p:nvPr>
            <p:ph idx="1"/>
          </p:nvPr>
        </p:nvSpPr>
        <p:spPr>
          <a:xfrm>
            <a:off x="467544" y="1484784"/>
            <a:ext cx="8229600" cy="4137323"/>
          </a:xfrm>
        </p:spPr>
        <p:txBody>
          <a:bodyPr/>
          <a:lstStyle/>
          <a:p>
            <a:r>
              <a:rPr lang="es-ES" b="1" i="1" dirty="0">
                <a:solidFill>
                  <a:srgbClr val="3512CC"/>
                </a:solidFill>
              </a:rPr>
              <a:t>“En toda transformación química, la masa total de los reactivos que reaccionan es igual a la masa total de los productos de la reacción</a:t>
            </a:r>
            <a:r>
              <a:rPr lang="es-ES" b="1" i="1" dirty="0" smtClean="0">
                <a:solidFill>
                  <a:srgbClr val="3512CC"/>
                </a:solidFill>
              </a:rPr>
              <a:t>”</a:t>
            </a:r>
          </a:p>
          <a:p>
            <a:endParaRPr lang="es-CL" dirty="0"/>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5" name="2 Rectángulo"/>
          <p:cNvSpPr/>
          <p:nvPr/>
        </p:nvSpPr>
        <p:spPr>
          <a:xfrm>
            <a:off x="502408" y="3886200"/>
            <a:ext cx="8072438"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defPPr>
              <a:defRPr lang="es-MX"/>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fontAlgn="auto">
              <a:spcBef>
                <a:spcPts val="0"/>
              </a:spcBef>
              <a:spcAft>
                <a:spcPts val="0"/>
              </a:spcAft>
              <a:defRPr/>
            </a:pPr>
            <a:r>
              <a:rPr lang="es-ES" sz="3200" b="1" dirty="0">
                <a:latin typeface="Andalus" pitchFamily="2" charset="-78"/>
                <a:cs typeface="Andalus" pitchFamily="2" charset="-78"/>
                <a:hlinkClick r:id="rId2" action="ppaction://hlinksldjump"/>
              </a:rPr>
              <a:t> </a:t>
            </a:r>
            <a:r>
              <a:rPr lang="es-ES" sz="2800" b="1" dirty="0">
                <a:latin typeface="Andalus" pitchFamily="2" charset="-78"/>
                <a:cs typeface="Andalus" pitchFamily="2" charset="-78"/>
                <a:hlinkClick r:id="rId2" action="ppaction://hlinksldjump"/>
              </a:rPr>
              <a:t>MASA INICIAL = MASA FINAL</a:t>
            </a:r>
            <a:endParaRPr lang="es-CL" sz="2800" b="1" dirty="0">
              <a:latin typeface="Andalus" pitchFamily="2" charset="-78"/>
              <a:cs typeface="Andalus" pitchFamily="2" charset="-78"/>
            </a:endParaRPr>
          </a:p>
        </p:txBody>
      </p:sp>
    </p:spTree>
    <p:extLst>
      <p:ext uri="{BB962C8B-B14F-4D97-AF65-F5344CB8AC3E}">
        <p14:creationId xmlns:p14="http://schemas.microsoft.com/office/powerpoint/2010/main" val="15201365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3200" dirty="0"/>
              <a:t>El número cuántico de espín electrónico se asocia comúnmente </a:t>
            </a:r>
            <a:r>
              <a:rPr lang="es-CL" sz="3200" dirty="0" smtClean="0"/>
              <a:t>con:</a:t>
            </a:r>
            <a:endParaRPr lang="es-CL" sz="3200" dirty="0"/>
          </a:p>
        </p:txBody>
      </p:sp>
      <p:sp>
        <p:nvSpPr>
          <p:cNvPr id="3" name="2 Marcador de contenido"/>
          <p:cNvSpPr>
            <a:spLocks noGrp="1"/>
          </p:cNvSpPr>
          <p:nvPr>
            <p:ph idx="1"/>
          </p:nvPr>
        </p:nvSpPr>
        <p:spPr/>
        <p:txBody>
          <a:bodyPr>
            <a:normAutofit/>
          </a:bodyPr>
          <a:lstStyle/>
          <a:p>
            <a:r>
              <a:rPr lang="es-CL" sz="2800" dirty="0" smtClean="0"/>
              <a:t>A</a:t>
            </a:r>
            <a:r>
              <a:rPr lang="es-CL" sz="2800" dirty="0"/>
              <a:t>) el nivel de energía en que se encuentra el electrón. </a:t>
            </a:r>
            <a:endParaRPr lang="es-CL" sz="2800" dirty="0" smtClean="0"/>
          </a:p>
          <a:p>
            <a:r>
              <a:rPr lang="es-CL" sz="2800" dirty="0" smtClean="0"/>
              <a:t>B</a:t>
            </a:r>
            <a:r>
              <a:rPr lang="es-CL" sz="2800" dirty="0"/>
              <a:t>) la orientación espacial de un orbital. </a:t>
            </a:r>
            <a:endParaRPr lang="es-CL" sz="2800" dirty="0" smtClean="0"/>
          </a:p>
          <a:p>
            <a:r>
              <a:rPr lang="es-CL" sz="2800" dirty="0" smtClean="0"/>
              <a:t>C</a:t>
            </a:r>
            <a:r>
              <a:rPr lang="es-CL" sz="2800" dirty="0"/>
              <a:t>) la cantidad de electrones en un nivel. </a:t>
            </a:r>
            <a:endParaRPr lang="es-CL" sz="2800" dirty="0" smtClean="0"/>
          </a:p>
          <a:p>
            <a:r>
              <a:rPr lang="es-CL" sz="2800" dirty="0" smtClean="0"/>
              <a:t>D</a:t>
            </a:r>
            <a:r>
              <a:rPr lang="es-CL" sz="2800" dirty="0"/>
              <a:t>) el giro del electrón en torno a su propio eje. </a:t>
            </a:r>
            <a:endParaRPr lang="es-CL" sz="2800" dirty="0" smtClean="0"/>
          </a:p>
          <a:p>
            <a:r>
              <a:rPr lang="es-CL" sz="2800" dirty="0" smtClean="0"/>
              <a:t>E</a:t>
            </a:r>
            <a:r>
              <a:rPr lang="es-CL" sz="2800" dirty="0"/>
              <a:t>) el tamaño del orbital.</a:t>
            </a: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Tree>
    <p:extLst>
      <p:ext uri="{BB962C8B-B14F-4D97-AF65-F5344CB8AC3E}">
        <p14:creationId xmlns:p14="http://schemas.microsoft.com/office/powerpoint/2010/main" val="10086570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484784"/>
            <a:ext cx="8229600" cy="4641379"/>
          </a:xfrm>
        </p:spPr>
        <p:txBody>
          <a:bodyPr>
            <a:normAutofit fontScale="92500" lnSpcReduction="10000"/>
          </a:bodyPr>
          <a:lstStyle/>
          <a:p>
            <a:r>
              <a:rPr lang="es-CL" dirty="0"/>
              <a:t>Para responder esta pregunta, el postulante debe recordar las definiciones de cada número cuántico. Los números cuánticos fueron definidos en el modelo mecano-cuántico del átomo, específicamente, los primeros tres derivan de la solución de la ecuación planteada por Erwin Schrödinger y corresponden a parámetros que describen los orbitales atómicos e identifican la situación de los electrones en el átomo, estos son:</a:t>
            </a: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5" name="1 Título"/>
          <p:cNvSpPr>
            <a:spLocks noGrp="1"/>
          </p:cNvSpPr>
          <p:nvPr>
            <p:ph type="title"/>
          </p:nvPr>
        </p:nvSpPr>
        <p:spPr>
          <a:xfrm>
            <a:off x="467544" y="692696"/>
            <a:ext cx="8229600" cy="792088"/>
          </a:xfrm>
        </p:spPr>
        <p:txBody>
          <a:bodyPr/>
          <a:lstStyle/>
          <a:p>
            <a:pPr algn="l"/>
            <a:r>
              <a:rPr lang="es-CL" dirty="0"/>
              <a:t>COMENTARIO</a:t>
            </a:r>
          </a:p>
        </p:txBody>
      </p:sp>
    </p:spTree>
    <p:extLst>
      <p:ext uri="{BB962C8B-B14F-4D97-AF65-F5344CB8AC3E}">
        <p14:creationId xmlns:p14="http://schemas.microsoft.com/office/powerpoint/2010/main" val="9031214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L" dirty="0" smtClean="0"/>
              <a:t>Número </a:t>
            </a:r>
            <a:r>
              <a:rPr lang="es-CL" dirty="0"/>
              <a:t>cuántico principal: simbolizado por “n”, representa los niveles de energía del átomo. Toma valores enteros positivos, de 1 al infinito, sin embargo, los niveles conocidos son 7. </a:t>
            </a: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5" name="1 Título"/>
          <p:cNvSpPr>
            <a:spLocks noGrp="1"/>
          </p:cNvSpPr>
          <p:nvPr>
            <p:ph type="title"/>
          </p:nvPr>
        </p:nvSpPr>
        <p:spPr>
          <a:xfrm>
            <a:off x="467544" y="692696"/>
            <a:ext cx="8229600" cy="792088"/>
          </a:xfrm>
        </p:spPr>
        <p:txBody>
          <a:bodyPr/>
          <a:lstStyle/>
          <a:p>
            <a:pPr algn="l"/>
            <a:r>
              <a:rPr lang="es-CL" dirty="0"/>
              <a:t>COMENTARIO</a:t>
            </a:r>
          </a:p>
        </p:txBody>
      </p:sp>
    </p:spTree>
    <p:extLst>
      <p:ext uri="{BB962C8B-B14F-4D97-AF65-F5344CB8AC3E}">
        <p14:creationId xmlns:p14="http://schemas.microsoft.com/office/powerpoint/2010/main" val="37103424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28800"/>
            <a:ext cx="8229600" cy="4497363"/>
          </a:xfrm>
        </p:spPr>
        <p:txBody>
          <a:bodyPr/>
          <a:lstStyle/>
          <a:p>
            <a:r>
              <a:rPr lang="es-CL" dirty="0"/>
              <a:t>Número cuántico secundario o azimutal: simbolizado por “", toma valores enteros desde 0 hasta (n – 1). Representa los tipos de orbitales atómicos, de acuerdo a: </a:t>
            </a: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5" name="1 Título"/>
          <p:cNvSpPr>
            <a:spLocks noGrp="1"/>
          </p:cNvSpPr>
          <p:nvPr>
            <p:ph type="title"/>
          </p:nvPr>
        </p:nvSpPr>
        <p:spPr>
          <a:xfrm>
            <a:off x="467544" y="692696"/>
            <a:ext cx="8229600" cy="792088"/>
          </a:xfrm>
        </p:spPr>
        <p:txBody>
          <a:bodyPr/>
          <a:lstStyle/>
          <a:p>
            <a:pPr algn="l"/>
            <a:r>
              <a:rPr lang="es-CL" dirty="0"/>
              <a:t>COMENTARIO</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9203" y="3789040"/>
            <a:ext cx="4952800"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03424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556792"/>
            <a:ext cx="8229600" cy="4569371"/>
          </a:xfrm>
        </p:spPr>
        <p:txBody>
          <a:bodyPr>
            <a:normAutofit/>
          </a:bodyPr>
          <a:lstStyle/>
          <a:p>
            <a:r>
              <a:rPr lang="es-CL" dirty="0"/>
              <a:t>Número cuántico magnético o del momento angular: simbolizado por “m” o “</a:t>
            </a:r>
            <a:r>
              <a:rPr lang="es-CL" dirty="0" smtClean="0"/>
              <a:t>m</a:t>
            </a:r>
            <a:r>
              <a:rPr lang="es-CL" sz="2400" dirty="0">
                <a:latin typeface="Freestyle Script" pitchFamily="66" charset="0"/>
              </a:rPr>
              <a:t>l</a:t>
            </a:r>
            <a:r>
              <a:rPr lang="es-CL" sz="2400" dirty="0" smtClean="0"/>
              <a:t> </a:t>
            </a:r>
            <a:r>
              <a:rPr lang="es-CL" dirty="0"/>
              <a:t>”, toma valores enteros que dependen del número cuántico secundario , de tal forma que sus valores serán los que se encuentran en el rango desde </a:t>
            </a:r>
            <a:r>
              <a:rPr lang="es-CL" dirty="0" smtClean="0"/>
              <a:t>-</a:t>
            </a:r>
            <a:r>
              <a:rPr lang="es-CL" dirty="0">
                <a:latin typeface="Freestyle Script" pitchFamily="66" charset="0"/>
              </a:rPr>
              <a:t>l</a:t>
            </a:r>
            <a:r>
              <a:rPr lang="es-CL" dirty="0"/>
              <a:t> </a:t>
            </a:r>
            <a:r>
              <a:rPr lang="es-CL" dirty="0" smtClean="0"/>
              <a:t> </a:t>
            </a:r>
            <a:r>
              <a:rPr lang="es-CL" dirty="0"/>
              <a:t>hasta </a:t>
            </a:r>
            <a:r>
              <a:rPr lang="es-CL" dirty="0" smtClean="0"/>
              <a:t>+</a:t>
            </a:r>
            <a:r>
              <a:rPr lang="es-CL" dirty="0">
                <a:latin typeface="Freestyle Script" pitchFamily="66" charset="0"/>
              </a:rPr>
              <a:t>l</a:t>
            </a:r>
            <a:r>
              <a:rPr lang="es-CL" dirty="0"/>
              <a:t> </a:t>
            </a:r>
            <a:r>
              <a:rPr lang="es-CL" dirty="0" smtClean="0"/>
              <a:t>, </a:t>
            </a:r>
            <a:r>
              <a:rPr lang="es-CL" dirty="0"/>
              <a:t>incluyendo el cero. Representa el número de orientaciones espaciales que presentan los diferentes orbitales, por ejemplo:</a:t>
            </a: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5" name="1 Título"/>
          <p:cNvSpPr>
            <a:spLocks noGrp="1"/>
          </p:cNvSpPr>
          <p:nvPr>
            <p:ph type="title"/>
          </p:nvPr>
        </p:nvSpPr>
        <p:spPr>
          <a:xfrm>
            <a:off x="467544" y="692696"/>
            <a:ext cx="8229600" cy="792088"/>
          </a:xfrm>
        </p:spPr>
        <p:txBody>
          <a:bodyPr/>
          <a:lstStyle/>
          <a:p>
            <a:pPr algn="l"/>
            <a:r>
              <a:rPr lang="es-CL" dirty="0"/>
              <a:t>COMENTARIO</a:t>
            </a:r>
          </a:p>
        </p:txBody>
      </p:sp>
    </p:spTree>
    <p:extLst>
      <p:ext uri="{BB962C8B-B14F-4D97-AF65-F5344CB8AC3E}">
        <p14:creationId xmlns:p14="http://schemas.microsoft.com/office/powerpoint/2010/main" val="15414747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CL" dirty="0"/>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5" name="1 Título"/>
          <p:cNvSpPr>
            <a:spLocks noGrp="1"/>
          </p:cNvSpPr>
          <p:nvPr>
            <p:ph type="title"/>
          </p:nvPr>
        </p:nvSpPr>
        <p:spPr>
          <a:xfrm>
            <a:off x="467544" y="692696"/>
            <a:ext cx="8229600" cy="792088"/>
          </a:xfrm>
        </p:spPr>
        <p:txBody>
          <a:bodyPr/>
          <a:lstStyle/>
          <a:p>
            <a:pPr algn="l"/>
            <a:r>
              <a:rPr lang="es-CL" dirty="0"/>
              <a:t>COMENTARIO</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063" y="2564904"/>
            <a:ext cx="8156385" cy="1990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14747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L" dirty="0" smtClean="0"/>
              <a:t>Número </a:t>
            </a:r>
            <a:r>
              <a:rPr lang="es-CL" dirty="0"/>
              <a:t>cuántico de espín: se simboliza por “s” o “ms” tiene dos posibles valores +1/2 y -1/2. Representa, en términos simples, el giro del electrón sobre sí mismo o sobre su propio eje. </a:t>
            </a: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5" name="1 Título"/>
          <p:cNvSpPr>
            <a:spLocks noGrp="1"/>
          </p:cNvSpPr>
          <p:nvPr>
            <p:ph type="title"/>
          </p:nvPr>
        </p:nvSpPr>
        <p:spPr>
          <a:xfrm>
            <a:off x="467544" y="692696"/>
            <a:ext cx="8229600" cy="792088"/>
          </a:xfrm>
        </p:spPr>
        <p:txBody>
          <a:bodyPr/>
          <a:lstStyle/>
          <a:p>
            <a:pPr algn="l"/>
            <a:r>
              <a:rPr lang="es-CL" dirty="0"/>
              <a:t>COMENTARIO</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4077072"/>
            <a:ext cx="2394266"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03424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3200" dirty="0"/>
              <a:t>El número cuántico de espín electrónico se asocia comúnmente </a:t>
            </a:r>
            <a:r>
              <a:rPr lang="es-CL" sz="3200" dirty="0" smtClean="0"/>
              <a:t>con:</a:t>
            </a:r>
            <a:endParaRPr lang="es-CL" sz="3200" dirty="0"/>
          </a:p>
        </p:txBody>
      </p:sp>
      <p:sp>
        <p:nvSpPr>
          <p:cNvPr id="3" name="2 Marcador de contenido"/>
          <p:cNvSpPr>
            <a:spLocks noGrp="1"/>
          </p:cNvSpPr>
          <p:nvPr>
            <p:ph idx="1"/>
          </p:nvPr>
        </p:nvSpPr>
        <p:spPr/>
        <p:txBody>
          <a:bodyPr>
            <a:normAutofit/>
          </a:bodyPr>
          <a:lstStyle/>
          <a:p>
            <a:r>
              <a:rPr lang="es-CL" sz="2800" dirty="0" smtClean="0"/>
              <a:t>A</a:t>
            </a:r>
            <a:r>
              <a:rPr lang="es-CL" sz="2800" dirty="0"/>
              <a:t>) el nivel de energía en que se encuentra el electrón. </a:t>
            </a:r>
            <a:endParaRPr lang="es-CL" sz="2800" dirty="0" smtClean="0"/>
          </a:p>
          <a:p>
            <a:r>
              <a:rPr lang="es-CL" sz="2800" dirty="0" smtClean="0"/>
              <a:t>B</a:t>
            </a:r>
            <a:r>
              <a:rPr lang="es-CL" sz="2800" dirty="0"/>
              <a:t>) la orientación espacial de un orbital. </a:t>
            </a:r>
            <a:endParaRPr lang="es-CL" sz="2800" dirty="0" smtClean="0"/>
          </a:p>
          <a:p>
            <a:r>
              <a:rPr lang="es-CL" sz="2800" dirty="0" smtClean="0"/>
              <a:t>C</a:t>
            </a:r>
            <a:r>
              <a:rPr lang="es-CL" sz="2800" dirty="0"/>
              <a:t>) la cantidad de electrones en un nivel. </a:t>
            </a:r>
            <a:endParaRPr lang="es-CL" sz="2800" dirty="0" smtClean="0"/>
          </a:p>
          <a:p>
            <a:r>
              <a:rPr lang="es-CL" sz="2800" dirty="0" smtClean="0"/>
              <a:t>D</a:t>
            </a:r>
            <a:r>
              <a:rPr lang="es-CL" sz="2800" dirty="0"/>
              <a:t>) el giro del electrón en torno a su propio eje. </a:t>
            </a:r>
            <a:endParaRPr lang="es-CL" sz="2800" dirty="0" smtClean="0"/>
          </a:p>
          <a:p>
            <a:r>
              <a:rPr lang="es-CL" sz="2800" dirty="0" smtClean="0"/>
              <a:t>E</a:t>
            </a:r>
            <a:r>
              <a:rPr lang="es-CL" sz="2800" dirty="0"/>
              <a:t>) el tamaño del orbital.</a:t>
            </a:r>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
        <p:nvSpPr>
          <p:cNvPr id="5" name="4 Elipse"/>
          <p:cNvSpPr/>
          <p:nvPr/>
        </p:nvSpPr>
        <p:spPr>
          <a:xfrm>
            <a:off x="1403648" y="486916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b="1" dirty="0" smtClean="0"/>
              <a:t>D</a:t>
            </a:r>
            <a:endParaRPr lang="es-CL" sz="3200" b="1" dirty="0"/>
          </a:p>
        </p:txBody>
      </p:sp>
    </p:spTree>
    <p:extLst>
      <p:ext uri="{BB962C8B-B14F-4D97-AF65-F5344CB8AC3E}">
        <p14:creationId xmlns:p14="http://schemas.microsoft.com/office/powerpoint/2010/main" val="174977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a:solidFill>
                  <a:srgbClr val="0000CC"/>
                </a:solidFill>
                <a:latin typeface="Arial" pitchFamily="34" charset="0"/>
              </a:rPr>
              <a:t>Ley de proporciones definidas (Proust).</a:t>
            </a:r>
            <a:endParaRPr lang="es-CL" dirty="0"/>
          </a:p>
        </p:txBody>
      </p:sp>
      <p:sp>
        <p:nvSpPr>
          <p:cNvPr id="3" name="2 Marcador de contenido"/>
          <p:cNvSpPr>
            <a:spLocks noGrp="1"/>
          </p:cNvSpPr>
          <p:nvPr>
            <p:ph idx="1"/>
          </p:nvPr>
        </p:nvSpPr>
        <p:spPr/>
        <p:txBody>
          <a:bodyPr/>
          <a:lstStyle/>
          <a:p>
            <a:r>
              <a:rPr lang="es-ES_tradnl" dirty="0">
                <a:latin typeface="Arial" pitchFamily="34" charset="0"/>
              </a:rPr>
              <a:t>“Los elementos se combinan para formar compuestos en una proporción de masa fija y definida”</a:t>
            </a:r>
            <a:endParaRPr lang="es-ES" dirty="0">
              <a:latin typeface="Arial" pitchFamily="34" charset="0"/>
            </a:endParaRPr>
          </a:p>
          <a:p>
            <a:endParaRPr lang="es-CL" dirty="0"/>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Tree>
    <p:extLst>
      <p:ext uri="{BB962C8B-B14F-4D97-AF65-F5344CB8AC3E}">
        <p14:creationId xmlns:p14="http://schemas.microsoft.com/office/powerpoint/2010/main" val="2257434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410" name="Group 42"/>
          <p:cNvGraphicFramePr>
            <a:graphicFrameLocks noGrp="1"/>
          </p:cNvGraphicFramePr>
          <p:nvPr>
            <p:ph idx="4294967295"/>
          </p:nvPr>
        </p:nvGraphicFramePr>
        <p:xfrm>
          <a:off x="1142976" y="1500174"/>
          <a:ext cx="6408737" cy="4979989"/>
        </p:xfrm>
        <a:graphic>
          <a:graphicData uri="http://schemas.openxmlformats.org/drawingml/2006/table">
            <a:tbl>
              <a:tblPr/>
              <a:tblGrid>
                <a:gridCol w="1601787"/>
                <a:gridCol w="1603375"/>
                <a:gridCol w="1601788"/>
                <a:gridCol w="1601787"/>
              </a:tblGrid>
              <a:tr h="830263">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4 g</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7 g</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0 g</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Inicial</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8675">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endParaRPr kumimoji="0" lang="es-ES" sz="2600" b="0" i="0" u="none" strike="noStrike" cap="none" normalizeH="0" baseline="0" dirty="0" smtClean="0">
                        <a:ln>
                          <a:noFill/>
                        </a:ln>
                        <a:solidFill>
                          <a:schemeClr val="tx1"/>
                        </a:solidFill>
                        <a:effectLst/>
                        <a:latin typeface="Corbe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endParaRPr kumimoji="0" lang="es-ES" sz="2600" b="0" i="0" u="none" strike="noStrike" cap="none" normalizeH="0" baseline="0" dirty="0" smtClean="0">
                        <a:ln>
                          <a:noFill/>
                        </a:ln>
                        <a:solidFill>
                          <a:schemeClr val="tx1"/>
                        </a:solidFill>
                        <a:effectLst/>
                        <a:latin typeface="Corbe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rgbClr val="0000CC"/>
                          </a:solidFill>
                          <a:effectLst/>
                          <a:latin typeface="Corbel" pitchFamily="34" charset="0"/>
                          <a:sym typeface="Symbol" pitchFamily="18" charset="2"/>
                        </a:rPr>
                        <a:t>11 g</a:t>
                      </a:r>
                      <a:endParaRPr kumimoji="0" lang="es-ES" sz="2600" b="0" i="0" u="none" strike="noStrike" cap="none" normalizeH="0" baseline="0" dirty="0" smtClean="0">
                        <a:ln>
                          <a:noFill/>
                        </a:ln>
                        <a:solidFill>
                          <a:srgbClr val="0000CC"/>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rgbClr val="0000CC"/>
                          </a:solidFill>
                          <a:effectLst/>
                          <a:latin typeface="Corbel" pitchFamily="34" charset="0"/>
                          <a:sym typeface="Symbol" pitchFamily="18" charset="2"/>
                        </a:rPr>
                        <a:t>Final</a:t>
                      </a:r>
                      <a:endParaRPr kumimoji="0" lang="es-ES" sz="2600" b="0" i="0" u="none" strike="noStrike" cap="none" normalizeH="0" baseline="0" dirty="0" smtClean="0">
                        <a:ln>
                          <a:noFill/>
                        </a:ln>
                        <a:solidFill>
                          <a:srgbClr val="0000CC"/>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1850">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4 g</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10 g</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0 g</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Inicial</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0263">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endParaRPr kumimoji="0" lang="es-ES" sz="2600" b="0" i="0" u="none" strike="noStrike" cap="none" normalizeH="0" baseline="0" dirty="0" smtClean="0">
                        <a:ln>
                          <a:noFill/>
                        </a:ln>
                        <a:solidFill>
                          <a:schemeClr val="tx1"/>
                        </a:solidFill>
                        <a:effectLst/>
                        <a:latin typeface="Corbe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3 g</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rgbClr val="0000CC"/>
                          </a:solidFill>
                          <a:effectLst/>
                          <a:latin typeface="Corbel" pitchFamily="34" charset="0"/>
                          <a:sym typeface="Symbol" pitchFamily="18" charset="2"/>
                        </a:rPr>
                        <a:t>11 g</a:t>
                      </a:r>
                      <a:endParaRPr kumimoji="0" lang="es-ES" sz="2600" b="0" i="0" u="none" strike="noStrike" cap="none" normalizeH="0" baseline="0" dirty="0" smtClean="0">
                        <a:ln>
                          <a:noFill/>
                        </a:ln>
                        <a:solidFill>
                          <a:srgbClr val="0000CC"/>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rgbClr val="0000CC"/>
                          </a:solidFill>
                          <a:effectLst/>
                          <a:latin typeface="Corbel" pitchFamily="34" charset="0"/>
                          <a:sym typeface="Symbol" pitchFamily="18" charset="2"/>
                        </a:rPr>
                        <a:t>Final</a:t>
                      </a:r>
                      <a:endParaRPr kumimoji="0" lang="es-ES" sz="2600" b="0" i="0" u="none" strike="noStrike" cap="none" normalizeH="0" baseline="0" dirty="0" smtClean="0">
                        <a:ln>
                          <a:noFill/>
                        </a:ln>
                        <a:solidFill>
                          <a:srgbClr val="0000CC"/>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8675">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10 g</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7 g</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0 g</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Inicial</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0263">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chemeClr val="tx1"/>
                          </a:solidFill>
                          <a:effectLst/>
                          <a:latin typeface="Corbel" pitchFamily="34" charset="0"/>
                          <a:sym typeface="Symbol" pitchFamily="18" charset="2"/>
                        </a:rPr>
                        <a:t>6 g</a:t>
                      </a:r>
                      <a:endParaRPr kumimoji="0" lang="es-ES" sz="2600" b="0" i="0" u="none" strike="noStrike" cap="none" normalizeH="0" baseline="0" dirty="0" smtClean="0">
                        <a:ln>
                          <a:noFill/>
                        </a:ln>
                        <a:solidFill>
                          <a:schemeClr val="tx1"/>
                        </a:solidFill>
                        <a:effectLst/>
                        <a:latin typeface="Corbel" pitchFamily="34" charset="0"/>
                        <a:sym typeface="Symbol" pitchFamily="18" charset="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endParaRPr kumimoji="0" lang="es-ES" sz="2600" b="0" i="0" u="none" strike="noStrike" cap="none" normalizeH="0" baseline="0" dirty="0" smtClean="0">
                        <a:ln>
                          <a:noFill/>
                        </a:ln>
                        <a:solidFill>
                          <a:schemeClr val="tx1"/>
                        </a:solidFill>
                        <a:effectLst/>
                        <a:latin typeface="Corbe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rgbClr val="0000CC"/>
                          </a:solidFill>
                          <a:effectLst/>
                          <a:latin typeface="Corbel" pitchFamily="34" charset="0"/>
                          <a:sym typeface="Symbol" pitchFamily="18" charset="2"/>
                        </a:rPr>
                        <a:t>11 g</a:t>
                      </a:r>
                      <a:endParaRPr kumimoji="0" lang="es-ES" sz="2600" b="0" i="0" u="none" strike="noStrike" cap="none" normalizeH="0" baseline="0" dirty="0" smtClean="0">
                        <a:ln>
                          <a:noFill/>
                        </a:ln>
                        <a:solidFill>
                          <a:srgbClr val="0000CC"/>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ts val="700"/>
                        </a:spcBef>
                        <a:spcAft>
                          <a:spcPct val="0"/>
                        </a:spcAft>
                        <a:buClr>
                          <a:schemeClr val="tx2"/>
                        </a:buClr>
                        <a:buSzPct val="95000"/>
                        <a:buFont typeface="Wingdings" pitchFamily="2" charset="2"/>
                        <a:buNone/>
                        <a:tabLst/>
                      </a:pPr>
                      <a:r>
                        <a:rPr kumimoji="0" lang="es-ES_tradnl" sz="2600" b="0" i="0" u="none" strike="noStrike" cap="none" normalizeH="0" baseline="0" dirty="0" smtClean="0">
                          <a:ln>
                            <a:noFill/>
                          </a:ln>
                          <a:solidFill>
                            <a:srgbClr val="0000CC"/>
                          </a:solidFill>
                          <a:effectLst/>
                          <a:latin typeface="Corbel" pitchFamily="34" charset="0"/>
                          <a:sym typeface="Symbol" pitchFamily="18" charset="2"/>
                        </a:rPr>
                        <a:t>Final</a:t>
                      </a:r>
                      <a:endParaRPr kumimoji="0" lang="es-ES" sz="2600" b="0" i="0" u="none" strike="noStrike" cap="none" normalizeH="0" baseline="0" dirty="0" smtClean="0">
                        <a:ln>
                          <a:noFill/>
                        </a:ln>
                        <a:solidFill>
                          <a:srgbClr val="0000CC"/>
                        </a:solidFill>
                        <a:effectLst/>
                        <a:latin typeface="Corbel" pitchFamily="34"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8415" name="Text Box 47"/>
          <p:cNvSpPr txBox="1">
            <a:spLocks noChangeArrowheads="1"/>
          </p:cNvSpPr>
          <p:nvPr/>
        </p:nvSpPr>
        <p:spPr bwMode="auto">
          <a:xfrm>
            <a:off x="1331913" y="692150"/>
            <a:ext cx="5607882" cy="523220"/>
          </a:xfrm>
          <a:prstGeom prst="rect">
            <a:avLst/>
          </a:prstGeom>
          <a:noFill/>
          <a:ln w="9525">
            <a:noFill/>
            <a:miter lim="800000"/>
            <a:headEnd/>
            <a:tailEnd/>
          </a:ln>
          <a:effectLst/>
        </p:spPr>
        <p:txBody>
          <a:bodyPr wrap="none">
            <a:spAutoFit/>
          </a:bodyPr>
          <a:lstStyle/>
          <a:p>
            <a:r>
              <a:rPr lang="es-ES_tradnl" sz="2800" dirty="0"/>
              <a:t>Azufre  + Hierro </a:t>
            </a:r>
            <a:r>
              <a:rPr lang="es-ES_tradnl" sz="2800" dirty="0">
                <a:sym typeface="Symbol" pitchFamily="18" charset="2"/>
              </a:rPr>
              <a:t>   Sulfuro de hierro</a:t>
            </a:r>
            <a:endParaRPr lang="es-ES" sz="2800" dirty="0">
              <a:sym typeface="Symbol" pitchFamily="18" charset="2"/>
            </a:endParaRPr>
          </a:p>
        </p:txBody>
      </p:sp>
      <p:sp>
        <p:nvSpPr>
          <p:cNvPr id="2" name="1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extLst>
      <p:ext uri="{BB962C8B-B14F-4D97-AF65-F5344CB8AC3E}">
        <p14:creationId xmlns:p14="http://schemas.microsoft.com/office/powerpoint/2010/main" val="4261578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cap="all" dirty="0" smtClean="0">
                <a:effectLst>
                  <a:reflection blurRad="12700" stA="34000" endA="740" endPos="53000" dir="5400000" sy="-100000" algn="bl" rotWithShape="0"/>
                </a:effectLst>
              </a:rPr>
              <a:t>LEY </a:t>
            </a:r>
            <a:r>
              <a:rPr lang="es-CL" b="1" cap="all" dirty="0">
                <a:effectLst>
                  <a:reflection blurRad="12700" stA="34000" endA="740" endPos="53000" dir="5400000" sy="-100000" algn="bl" rotWithShape="0"/>
                </a:effectLst>
              </a:rPr>
              <a:t>De las proporciones múltiples de </a:t>
            </a:r>
            <a:r>
              <a:rPr lang="es-CL" b="1" cap="all" dirty="0" smtClean="0">
                <a:effectLst>
                  <a:reflection blurRad="12700" stA="34000" endA="740" endPos="53000" dir="5400000" sy="-100000" algn="bl" rotWithShape="0"/>
                </a:effectLst>
              </a:rPr>
              <a:t>Dalton</a:t>
            </a:r>
            <a:r>
              <a:rPr lang="es-CL" sz="7200" b="1" cap="all" dirty="0">
                <a:solidFill>
                  <a:schemeClr val="tx2">
                    <a:satMod val="200000"/>
                  </a:schemeClr>
                </a:solidFill>
                <a:effectLst>
                  <a:reflection blurRad="12700" stA="34000" endA="740" endPos="53000" dir="5400000" sy="-100000" algn="bl" rotWithShape="0"/>
                </a:effectLst>
              </a:rPr>
              <a:t>	</a:t>
            </a:r>
            <a:endParaRPr lang="es-CL" dirty="0"/>
          </a:p>
        </p:txBody>
      </p:sp>
      <p:sp>
        <p:nvSpPr>
          <p:cNvPr id="3" name="2 Marcador de contenido"/>
          <p:cNvSpPr>
            <a:spLocks noGrp="1"/>
          </p:cNvSpPr>
          <p:nvPr>
            <p:ph idx="1"/>
          </p:nvPr>
        </p:nvSpPr>
        <p:spPr/>
        <p:txBody>
          <a:bodyPr/>
          <a:lstStyle/>
          <a:p>
            <a:r>
              <a:rPr lang="es-ES_tradnl" dirty="0">
                <a:latin typeface="Arial" pitchFamily="34" charset="0"/>
              </a:rPr>
              <a:t>“</a:t>
            </a:r>
            <a:r>
              <a:rPr lang="es-ES_tradnl" i="1" dirty="0"/>
              <a:t>Las cantidades de un mismo elemento que se unen con una cantidad fija de otro elemento para formar en cada caso un compuesto distinto están en la relación de números enteros sencillos.</a:t>
            </a:r>
            <a:r>
              <a:rPr lang="es-ES" dirty="0"/>
              <a:t> </a:t>
            </a:r>
            <a:r>
              <a:rPr lang="es-ES_tradnl" b="1" dirty="0">
                <a:solidFill>
                  <a:schemeClr val="bg1"/>
                </a:solidFill>
                <a:latin typeface="Arial" pitchFamily="34" charset="0"/>
              </a:rPr>
              <a:t>”</a:t>
            </a:r>
            <a:endParaRPr lang="es-ES" b="1" dirty="0">
              <a:solidFill>
                <a:schemeClr val="bg1"/>
              </a:solidFill>
              <a:latin typeface="Arial" pitchFamily="34" charset="0"/>
            </a:endParaRPr>
          </a:p>
          <a:p>
            <a:endParaRPr lang="es-CL" dirty="0"/>
          </a:p>
        </p:txBody>
      </p:sp>
      <p:sp>
        <p:nvSpPr>
          <p:cNvPr id="4" name="3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Tree>
    <p:extLst>
      <p:ext uri="{BB962C8B-B14F-4D97-AF65-F5344CB8AC3E}">
        <p14:creationId xmlns:p14="http://schemas.microsoft.com/office/powerpoint/2010/main" val="3783363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1" descr="John Dalton">
            <a:hlinkClick r:id="" action="ppaction://noaction"/>
          </p:cNvPr>
          <p:cNvPicPr>
            <a:picLocks noGrp="1" noChangeAspect="1" noChangeArrowheads="1"/>
          </p:cNvPicPr>
          <p:nvPr>
            <p:ph idx="1"/>
          </p:nvPr>
        </p:nvPicPr>
        <p:blipFill>
          <a:blip r:embed="rId2"/>
          <a:srcRect/>
          <a:stretch>
            <a:fillRect/>
          </a:stretch>
        </p:blipFill>
        <p:spPr>
          <a:xfrm>
            <a:off x="571500" y="714375"/>
            <a:ext cx="2058988" cy="2508250"/>
          </a:xfrm>
        </p:spPr>
      </p:pic>
      <p:sp>
        <p:nvSpPr>
          <p:cNvPr id="12291" name="Rectangle 12"/>
          <p:cNvSpPr>
            <a:spLocks noChangeArrowheads="1"/>
          </p:cNvSpPr>
          <p:nvPr/>
        </p:nvSpPr>
        <p:spPr bwMode="auto">
          <a:xfrm>
            <a:off x="2857500" y="785813"/>
            <a:ext cx="5545138" cy="641350"/>
          </a:xfrm>
          <a:prstGeom prst="rect">
            <a:avLst/>
          </a:prstGeom>
          <a:solidFill>
            <a:srgbClr val="00FF00"/>
          </a:solidFill>
          <a:ln w="9525">
            <a:noFill/>
            <a:miter lim="800000"/>
            <a:headEnd/>
            <a:tailEnd/>
          </a:ln>
        </p:spPr>
        <p:txBody>
          <a:bodyPr anchor="ctr">
            <a:spAutoFit/>
          </a:bodyPr>
          <a:lstStyle/>
          <a:p>
            <a:r>
              <a:rPr lang="es-ES" b="1" dirty="0"/>
              <a:t>Dalton llegó a expresar sus postulados después de haber experimentado y comprobado: </a:t>
            </a:r>
          </a:p>
        </p:txBody>
      </p:sp>
      <p:sp>
        <p:nvSpPr>
          <p:cNvPr id="12292" name="Rectangle 13"/>
          <p:cNvSpPr>
            <a:spLocks noChangeArrowheads="1"/>
          </p:cNvSpPr>
          <p:nvPr/>
        </p:nvSpPr>
        <p:spPr bwMode="auto">
          <a:xfrm>
            <a:off x="571500" y="3773418"/>
            <a:ext cx="8207375" cy="175432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anchor="ctr">
            <a:spAutoFit/>
          </a:bodyPr>
          <a:lstStyle/>
          <a:p>
            <a:r>
              <a:rPr lang="es-ES" b="1" i="1" dirty="0">
                <a:latin typeface="Arial Unicode MS" pitchFamily="34" charset="-128"/>
              </a:rPr>
              <a:t>-</a:t>
            </a:r>
            <a:r>
              <a:rPr lang="es-ES" b="1" dirty="0">
                <a:latin typeface="Arial Unicode MS" pitchFamily="34" charset="-128"/>
              </a:rPr>
              <a:t> El comportamiento de los gases de acuerdo con las Leyes de </a:t>
            </a:r>
            <a:r>
              <a:rPr lang="es-ES" b="1" dirty="0">
                <a:latin typeface="Arial Unicode MS" pitchFamily="34" charset="-128"/>
              </a:rPr>
              <a:t>Boyle</a:t>
            </a:r>
            <a:r>
              <a:rPr lang="es-ES" b="1" dirty="0">
                <a:latin typeface="Arial Unicode MS" pitchFamily="34" charset="-128"/>
              </a:rPr>
              <a:t> y Charles.</a:t>
            </a:r>
            <a:endParaRPr lang="es-ES" b="1" dirty="0"/>
          </a:p>
          <a:p>
            <a:r>
              <a:rPr lang="es-ES" b="1" dirty="0"/>
              <a:t>- La Ley de Gay-Lussac relativa a los volúmenes gaseosos de combinación.</a:t>
            </a:r>
            <a:br>
              <a:rPr lang="es-ES" b="1" dirty="0"/>
            </a:br>
            <a:r>
              <a:rPr lang="es-ES" b="1" dirty="0"/>
              <a:t>- La Ley de conservación de la masa enunciada por </a:t>
            </a:r>
            <a:r>
              <a:rPr lang="es-ES" b="1" dirty="0"/>
              <a:t>Lavousier</a:t>
            </a:r>
            <a:r>
              <a:rPr lang="es-ES" b="1" dirty="0"/>
              <a:t>.</a:t>
            </a:r>
            <a:br>
              <a:rPr lang="es-ES" b="1" dirty="0"/>
            </a:br>
            <a:r>
              <a:rPr lang="es-ES" b="1" dirty="0"/>
              <a:t>- La Ley de composición constante.</a:t>
            </a:r>
            <a:br>
              <a:rPr lang="es-ES" b="1" dirty="0"/>
            </a:br>
            <a:r>
              <a:rPr lang="es-ES" b="1" dirty="0"/>
              <a:t>- La Ley de las proporciones múltiples.</a:t>
            </a:r>
          </a:p>
        </p:txBody>
      </p:sp>
      <p:sp>
        <p:nvSpPr>
          <p:cNvPr id="2" name="1 Marcador de pie de página"/>
          <p:cNvSpPr>
            <a:spLocks noGrp="1"/>
          </p:cNvSpPr>
          <p:nvPr>
            <p:ph type="ftr" sz="quarter" idx="11"/>
          </p:nvPr>
        </p:nvSpPr>
        <p:spPr/>
        <p:txBody>
          <a:bodyPr/>
          <a:lstStyle/>
          <a:p>
            <a:pPr>
              <a:defRPr/>
            </a:pPr>
            <a:r>
              <a:rPr lang="es-ES" altLang="en-US" dirty="0" smtClean="0"/>
              <a:t>Profesor José De La Cruz</a:t>
            </a:r>
            <a:endParaRPr lang="es-ES"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3"/>
          <p:cNvGrpSpPr>
            <a:grpSpLocks/>
          </p:cNvGrpSpPr>
          <p:nvPr/>
        </p:nvGrpSpPr>
        <p:grpSpPr bwMode="auto">
          <a:xfrm>
            <a:off x="827088" y="1052513"/>
            <a:ext cx="7488237" cy="4730750"/>
            <a:chOff x="612" y="482"/>
            <a:chExt cx="4717" cy="2980"/>
          </a:xfrm>
        </p:grpSpPr>
        <p:sp>
          <p:nvSpPr>
            <p:cNvPr id="13315" name="Rectangle 4"/>
            <p:cNvSpPr>
              <a:spLocks noChangeArrowheads="1"/>
            </p:cNvSpPr>
            <p:nvPr/>
          </p:nvSpPr>
          <p:spPr bwMode="auto">
            <a:xfrm>
              <a:off x="612" y="482"/>
              <a:ext cx="4717" cy="404"/>
            </a:xfrm>
            <a:prstGeom prst="rect">
              <a:avLst/>
            </a:prstGeom>
            <a:solidFill>
              <a:schemeClr val="accent1"/>
            </a:solidFill>
            <a:ln w="9525">
              <a:noFill/>
              <a:miter lim="800000"/>
              <a:headEnd/>
              <a:tailEnd/>
            </a:ln>
          </p:spPr>
          <p:txBody>
            <a:bodyPr anchor="ctr">
              <a:spAutoFit/>
            </a:bodyPr>
            <a:lstStyle/>
            <a:p>
              <a:r>
                <a:rPr lang="es-ES" b="1" dirty="0"/>
                <a:t>Con esta idea, Dalton publicó en 1808 su Teoría Atómica que podemos resumir</a:t>
              </a:r>
              <a:r>
                <a:rPr lang="es-ES" dirty="0"/>
                <a:t>:</a:t>
              </a:r>
            </a:p>
          </p:txBody>
        </p:sp>
        <p:sp>
          <p:nvSpPr>
            <p:cNvPr id="13316" name="Rectangle 5"/>
            <p:cNvSpPr>
              <a:spLocks noChangeArrowheads="1"/>
            </p:cNvSpPr>
            <p:nvPr/>
          </p:nvSpPr>
          <p:spPr bwMode="auto">
            <a:xfrm>
              <a:off x="612" y="2885"/>
              <a:ext cx="4717" cy="577"/>
            </a:xfrm>
            <a:prstGeom prst="rect">
              <a:avLst/>
            </a:prstGeom>
            <a:solidFill>
              <a:schemeClr val="hlink"/>
            </a:solidFill>
            <a:ln w="9525">
              <a:noFill/>
              <a:miter lim="800000"/>
              <a:headEnd/>
              <a:tailEnd/>
            </a:ln>
          </p:spPr>
          <p:txBody>
            <a:bodyPr anchor="ctr">
              <a:spAutoFit/>
            </a:bodyPr>
            <a:lstStyle/>
            <a:p>
              <a:r>
                <a:rPr lang="es-ES" b="1" dirty="0">
                  <a:solidFill>
                    <a:schemeClr val="bg1"/>
                  </a:solidFill>
                </a:rPr>
                <a:t>Los cuerpos compuestos están formados por átomos diferentes; las propiedades del compuesto dependen del número y de la clase de átomos que tenga.</a:t>
              </a:r>
            </a:p>
          </p:txBody>
        </p:sp>
        <p:sp>
          <p:nvSpPr>
            <p:cNvPr id="13317" name="Rectangle 6"/>
            <p:cNvSpPr>
              <a:spLocks noChangeArrowheads="1"/>
            </p:cNvSpPr>
            <p:nvPr/>
          </p:nvSpPr>
          <p:spPr bwMode="auto">
            <a:xfrm>
              <a:off x="612" y="1071"/>
              <a:ext cx="4717" cy="404"/>
            </a:xfrm>
            <a:prstGeom prst="rect">
              <a:avLst/>
            </a:prstGeom>
            <a:solidFill>
              <a:schemeClr val="hlink"/>
            </a:solidFill>
            <a:ln w="9525">
              <a:noFill/>
              <a:miter lim="800000"/>
              <a:headEnd/>
              <a:tailEnd/>
            </a:ln>
          </p:spPr>
          <p:txBody>
            <a:bodyPr>
              <a:spAutoFit/>
            </a:bodyPr>
            <a:lstStyle/>
            <a:p>
              <a:r>
                <a:rPr lang="es-ES" b="1" dirty="0">
                  <a:solidFill>
                    <a:schemeClr val="bg1"/>
                  </a:solidFill>
                </a:rPr>
                <a:t>Los  elementos  están  formados  por  partículas  muy  pequeñas, llamadas  átomos,  que  son  indivisibles  e  indestructibles</a:t>
              </a:r>
              <a:r>
                <a:rPr lang="es-ES" dirty="0"/>
                <a:t>.</a:t>
              </a:r>
            </a:p>
          </p:txBody>
        </p:sp>
        <p:sp>
          <p:nvSpPr>
            <p:cNvPr id="13318" name="Rectangle 7"/>
            <p:cNvSpPr>
              <a:spLocks noChangeArrowheads="1"/>
            </p:cNvSpPr>
            <p:nvPr/>
          </p:nvSpPr>
          <p:spPr bwMode="auto">
            <a:xfrm>
              <a:off x="2517" y="1570"/>
              <a:ext cx="2812" cy="404"/>
            </a:xfrm>
            <a:prstGeom prst="rect">
              <a:avLst/>
            </a:prstGeom>
            <a:solidFill>
              <a:schemeClr val="hlink"/>
            </a:solidFill>
            <a:ln w="9525">
              <a:noFill/>
              <a:miter lim="800000"/>
              <a:headEnd/>
              <a:tailEnd/>
            </a:ln>
          </p:spPr>
          <p:txBody>
            <a:bodyPr>
              <a:spAutoFit/>
            </a:bodyPr>
            <a:lstStyle/>
            <a:p>
              <a:r>
                <a:rPr lang="es-ES" b="1" dirty="0">
                  <a:solidFill>
                    <a:schemeClr val="bg1"/>
                  </a:solidFill>
                </a:rPr>
                <a:t>Todos  los  átomos  de un elemento tienen la misma masa atómica.</a:t>
              </a:r>
            </a:p>
          </p:txBody>
        </p:sp>
        <p:sp>
          <p:nvSpPr>
            <p:cNvPr id="13319" name="Rectangle 8"/>
            <p:cNvSpPr>
              <a:spLocks noChangeArrowheads="1"/>
            </p:cNvSpPr>
            <p:nvPr/>
          </p:nvSpPr>
          <p:spPr bwMode="auto">
            <a:xfrm>
              <a:off x="2517" y="2160"/>
              <a:ext cx="2812" cy="577"/>
            </a:xfrm>
            <a:prstGeom prst="rect">
              <a:avLst/>
            </a:prstGeom>
            <a:solidFill>
              <a:schemeClr val="hlink"/>
            </a:solidFill>
            <a:ln w="9525">
              <a:noFill/>
              <a:miter lim="800000"/>
              <a:headEnd/>
              <a:tailEnd/>
            </a:ln>
          </p:spPr>
          <p:txBody>
            <a:bodyPr>
              <a:spAutoFit/>
            </a:bodyPr>
            <a:lstStyle/>
            <a:p>
              <a:r>
                <a:rPr lang="es-ES" b="1" dirty="0">
                  <a:solidFill>
                    <a:schemeClr val="bg1"/>
                  </a:solidFill>
                </a:rPr>
                <a:t>Los  átomos  se  combinan en relaciones  sencillas  para  formar  compuestos.</a:t>
              </a:r>
            </a:p>
          </p:txBody>
        </p:sp>
        <p:pic>
          <p:nvPicPr>
            <p:cNvPr id="13320" name="Picture 11" descr="Modelo J. Dalton"/>
            <p:cNvPicPr>
              <a:picLocks noChangeAspect="1" noChangeArrowheads="1"/>
            </p:cNvPicPr>
            <p:nvPr/>
          </p:nvPicPr>
          <p:blipFill>
            <a:blip r:embed="rId2"/>
            <a:srcRect/>
            <a:stretch>
              <a:fillRect/>
            </a:stretch>
          </p:blipFill>
          <p:spPr bwMode="auto">
            <a:xfrm>
              <a:off x="612" y="1570"/>
              <a:ext cx="1644" cy="1170"/>
            </a:xfrm>
            <a:prstGeom prst="rect">
              <a:avLst/>
            </a:prstGeom>
            <a:noFill/>
            <a:ln w="9525">
              <a:noFill/>
              <a:miter lim="800000"/>
              <a:headEnd/>
              <a:tailEnd/>
            </a:ln>
          </p:spPr>
        </p:pic>
      </p:grpSp>
      <p:sp>
        <p:nvSpPr>
          <p:cNvPr id="3" name="2 Marcador de pie de página"/>
          <p:cNvSpPr>
            <a:spLocks noGrp="1"/>
          </p:cNvSpPr>
          <p:nvPr>
            <p:ph type="ftr" sz="quarter" idx="11"/>
          </p:nvPr>
        </p:nvSpPr>
        <p:spPr/>
        <p:txBody>
          <a:bodyPr/>
          <a:lstStyle/>
          <a:p>
            <a:pPr>
              <a:defRPr/>
            </a:pPr>
            <a:r>
              <a:rPr lang="es-ES_tradnl" dirty="0" smtClean="0"/>
              <a:t>Profesor José De La Cruz</a:t>
            </a:r>
            <a:endParaRPr lang="es-ES_tradn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preute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841</TotalTime>
  <Words>2963</Words>
  <Application>Microsoft Office PowerPoint</Application>
  <PresentationFormat>Presentación en pantalla (4:3)</PresentationFormat>
  <Paragraphs>239</Paragraphs>
  <Slides>47</Slides>
  <Notes>5</Notes>
  <HiddenSlides>0</HiddenSlides>
  <MMClips>0</MMClips>
  <ScaleCrop>false</ScaleCrop>
  <HeadingPairs>
    <vt:vector size="4" baseType="variant">
      <vt:variant>
        <vt:lpstr>Tema</vt:lpstr>
      </vt:variant>
      <vt:variant>
        <vt:i4>1</vt:i4>
      </vt:variant>
      <vt:variant>
        <vt:lpstr>Títulos de diapositiva</vt:lpstr>
      </vt:variant>
      <vt:variant>
        <vt:i4>47</vt:i4>
      </vt:variant>
    </vt:vector>
  </HeadingPairs>
  <TitlesOfParts>
    <vt:vector size="48" baseType="lpstr">
      <vt:lpstr>Tema preutech</vt:lpstr>
      <vt:lpstr>Eje: Estructura Atómica</vt:lpstr>
      <vt:lpstr>Demócrito </vt:lpstr>
      <vt:lpstr>Presentación de PowerPoint</vt:lpstr>
      <vt:lpstr>Ley de Lavoisier  </vt:lpstr>
      <vt:lpstr>Ley de proporciones definidas (Proust).</vt:lpstr>
      <vt:lpstr>Presentación de PowerPoint</vt:lpstr>
      <vt:lpstr>LEY De las proporciones múltiples de Dalton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Dadas las siguientes ecuaciones:    Es correcto afirmar que estas se relacionan con la ley de</vt:lpstr>
      <vt:lpstr>COMENTARIO</vt:lpstr>
      <vt:lpstr>COMENTARIO</vt:lpstr>
      <vt:lpstr>COMENTARIO</vt:lpstr>
      <vt:lpstr>Presentación de PowerPoint</vt:lpstr>
      <vt:lpstr>COMENTARIO</vt:lpstr>
      <vt:lpstr>COMENTARIO</vt:lpstr>
      <vt:lpstr>Dadas las siguientes ecuaciones:    Es correcto afirmar que estas se relacionan con la ley de</vt:lpstr>
      <vt:lpstr>El número cuántico de espín electrónico se asocia comúnmente con:</vt:lpstr>
      <vt:lpstr>COMENTARIO</vt:lpstr>
      <vt:lpstr>COMENTARIO</vt:lpstr>
      <vt:lpstr>COMENTARIO</vt:lpstr>
      <vt:lpstr>COMENTARIO</vt:lpstr>
      <vt:lpstr>COMENTARIO</vt:lpstr>
      <vt:lpstr>COMENTARIO</vt:lpstr>
      <vt:lpstr>El número cuántico de espín electrónico se asocia comúnmente con: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José De Las Cruz Martínez</dc:creator>
  <cp:lastModifiedBy>Jose de la Cruz</cp:lastModifiedBy>
  <cp:revision>105</cp:revision>
  <dcterms:created xsi:type="dcterms:W3CDTF">2006-11-01T13:34:03Z</dcterms:created>
  <dcterms:modified xsi:type="dcterms:W3CDTF">2018-05-01T19:22:19Z</dcterms:modified>
</cp:coreProperties>
</file>