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2"/>
  </p:notesMasterIdLst>
  <p:sldIdLst>
    <p:sldId id="284" r:id="rId2"/>
    <p:sldId id="272" r:id="rId3"/>
    <p:sldId id="285" r:id="rId4"/>
    <p:sldId id="306" r:id="rId5"/>
    <p:sldId id="287" r:id="rId6"/>
    <p:sldId id="288" r:id="rId7"/>
    <p:sldId id="286" r:id="rId8"/>
    <p:sldId id="307" r:id="rId9"/>
    <p:sldId id="274" r:id="rId10"/>
    <p:sldId id="308" r:id="rId11"/>
    <p:sldId id="289" r:id="rId12"/>
    <p:sldId id="290" r:id="rId13"/>
    <p:sldId id="291" r:id="rId14"/>
    <p:sldId id="292" r:id="rId15"/>
    <p:sldId id="309" r:id="rId16"/>
    <p:sldId id="310" r:id="rId17"/>
    <p:sldId id="293" r:id="rId18"/>
    <p:sldId id="279" r:id="rId19"/>
    <p:sldId id="294" r:id="rId20"/>
    <p:sldId id="295" r:id="rId21"/>
    <p:sldId id="296" r:id="rId22"/>
    <p:sldId id="297" r:id="rId23"/>
    <p:sldId id="298" r:id="rId24"/>
    <p:sldId id="300" r:id="rId25"/>
    <p:sldId id="303" r:id="rId26"/>
    <p:sldId id="304" r:id="rId27"/>
    <p:sldId id="305" r:id="rId28"/>
    <p:sldId id="311" r:id="rId29"/>
    <p:sldId id="312" r:id="rId30"/>
    <p:sldId id="313" r:id="rId3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FF0000"/>
    <a:srgbClr val="99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693"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5E66B-D30D-4DB9-808D-1AC3A32B2FC0}" type="datetimeFigureOut">
              <a:rPr lang="es-MX" smtClean="0"/>
              <a:pPr/>
              <a:t>01/05/2018</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2E2DD2-484C-4373-91B9-59863DE8952B}" type="slidenum">
              <a:rPr lang="es-MX" smtClean="0"/>
              <a:pPr/>
              <a:t>‹Nº›</a:t>
            </a:fld>
            <a:endParaRPr lang="es-MX" dirty="0"/>
          </a:p>
        </p:txBody>
      </p:sp>
    </p:spTree>
    <p:extLst>
      <p:ext uri="{BB962C8B-B14F-4D97-AF65-F5344CB8AC3E}">
        <p14:creationId xmlns:p14="http://schemas.microsoft.com/office/powerpoint/2010/main" val="33526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7" name="6 Marcador de fecha"/>
          <p:cNvSpPr>
            <a:spLocks noGrp="1"/>
          </p:cNvSpPr>
          <p:nvPr>
            <p:ph type="dt" sz="half" idx="10"/>
          </p:nvPr>
        </p:nvSpPr>
        <p:spPr>
          <a:xfrm>
            <a:off x="457200" y="6093296"/>
            <a:ext cx="2133600" cy="628179"/>
          </a:xfrm>
          <a:prstGeom prst="rect">
            <a:avLst/>
          </a:prstGeom>
        </p:spPr>
        <p:txBody>
          <a:bodyPr/>
          <a:lstStyle/>
          <a:p>
            <a:pPr>
              <a:defRPr/>
            </a:pPr>
            <a:endParaRPr lang="es-ES" altLang="en-US" dirty="0"/>
          </a:p>
        </p:txBody>
      </p:sp>
      <p:sp>
        <p:nvSpPr>
          <p:cNvPr id="8" name="7 Marcador de número de diapositiva"/>
          <p:cNvSpPr>
            <a:spLocks noGrp="1"/>
          </p:cNvSpPr>
          <p:nvPr>
            <p:ph type="sldNum" sz="quarter" idx="11"/>
          </p:nvPr>
        </p:nvSpPr>
        <p:spPr/>
        <p:txBody>
          <a:bodyPr/>
          <a:lstStyle/>
          <a:p>
            <a:pPr>
              <a:defRPr/>
            </a:pPr>
            <a:fld id="{D223702B-805B-4FD3-BFD9-46D61BA8C21D}" type="slidenum">
              <a:rPr lang="es-ES" altLang="en-US" smtClean="0"/>
              <a:pPr>
                <a:defRPr/>
              </a:pPr>
              <a:t>‹Nº›</a:t>
            </a:fld>
            <a:endParaRPr lang="es-ES" altLang="en-US" dirty="0"/>
          </a:p>
        </p:txBody>
      </p:sp>
      <p:sp>
        <p:nvSpPr>
          <p:cNvPr id="9" name="8 Marcador de pie de página"/>
          <p:cNvSpPr>
            <a:spLocks noGrp="1"/>
          </p:cNvSpPr>
          <p:nvPr>
            <p:ph type="ftr" sz="quarter" idx="12"/>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10" name="9 Título"/>
          <p:cNvSpPr>
            <a:spLocks noGrp="1"/>
          </p:cNvSpPr>
          <p:nvPr>
            <p:ph type="title"/>
          </p:nvPr>
        </p:nvSpPr>
        <p:spPr/>
        <p:txBody>
          <a:bodyPr/>
          <a:lstStyle/>
          <a:p>
            <a:r>
              <a:rPr lang="es-ES" smtClean="0"/>
              <a:t>Haga clic para modificar el estilo de título del patrón</a:t>
            </a:r>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093296"/>
            <a:ext cx="2133600" cy="628179"/>
          </a:xfrm>
          <a:prstGeom prst="rect">
            <a:avLst/>
          </a:prstGeom>
        </p:spPr>
        <p:txBody>
          <a:bodyPr/>
          <a:lstStyle/>
          <a:p>
            <a:pPr>
              <a:defRPr/>
            </a:pPr>
            <a:endParaRPr lang="es-ES" altLang="en-US" dirty="0"/>
          </a:p>
        </p:txBody>
      </p:sp>
      <p:sp>
        <p:nvSpPr>
          <p:cNvPr id="5" name="4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6" name="5 Marcador de número de diapositiva"/>
          <p:cNvSpPr>
            <a:spLocks noGrp="1"/>
          </p:cNvSpPr>
          <p:nvPr>
            <p:ph type="sldNum" sz="quarter" idx="12"/>
          </p:nvPr>
        </p:nvSpPr>
        <p:spPr/>
        <p:txBody>
          <a:bodyPr/>
          <a:lstStyle/>
          <a:p>
            <a:pPr>
              <a:defRPr/>
            </a:pPr>
            <a:fld id="{3AF7965B-7864-46E0-8F67-AC71F3324C3D}" type="slidenum">
              <a:rPr lang="es-ES" altLang="en-US" smtClean="0"/>
              <a:pPr>
                <a:defRPr/>
              </a:pPr>
              <a:t>‹Nº›</a:t>
            </a:fld>
            <a:endParaRPr lang="es-E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093296"/>
            <a:ext cx="2133600" cy="628179"/>
          </a:xfrm>
          <a:prstGeom prst="rect">
            <a:avLst/>
          </a:prstGeom>
        </p:spPr>
        <p:txBody>
          <a:bodyPr/>
          <a:lstStyle/>
          <a:p>
            <a:pPr>
              <a:defRPr/>
            </a:pPr>
            <a:endParaRPr lang="es-ES" altLang="en-US" dirty="0"/>
          </a:p>
        </p:txBody>
      </p:sp>
      <p:sp>
        <p:nvSpPr>
          <p:cNvPr id="6" name="5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7" name="6 Marcador de número de diapositiva"/>
          <p:cNvSpPr>
            <a:spLocks noGrp="1"/>
          </p:cNvSpPr>
          <p:nvPr>
            <p:ph type="sldNum" sz="quarter" idx="12"/>
          </p:nvPr>
        </p:nvSpPr>
        <p:spPr/>
        <p:txBody>
          <a:bodyPr/>
          <a:lstStyle/>
          <a:p>
            <a:pPr>
              <a:defRPr/>
            </a:pPr>
            <a:fld id="{39C836AE-FC7E-42F9-90FD-DA84877369E1}" type="slidenum">
              <a:rPr lang="es-ES" altLang="en-US" smtClean="0"/>
              <a:pPr>
                <a:defRPr/>
              </a:pPr>
              <a:t>‹Nº›</a:t>
            </a:fld>
            <a:endParaRPr lang="es-E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093296"/>
            <a:ext cx="2133600" cy="628179"/>
          </a:xfrm>
          <a:prstGeom prst="rect">
            <a:avLst/>
          </a:prstGeom>
        </p:spPr>
        <p:txBody>
          <a:bodyPr/>
          <a:lstStyle/>
          <a:p>
            <a:pPr>
              <a:defRPr/>
            </a:pPr>
            <a:endParaRPr lang="es-ES" altLang="en-US" dirty="0"/>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5" name="4 Marcador de número de diapositiva"/>
          <p:cNvSpPr>
            <a:spLocks noGrp="1"/>
          </p:cNvSpPr>
          <p:nvPr>
            <p:ph type="sldNum" sz="quarter" idx="12"/>
          </p:nvPr>
        </p:nvSpPr>
        <p:spPr/>
        <p:txBody>
          <a:bodyPr/>
          <a:lstStyle/>
          <a:p>
            <a:pPr>
              <a:defRPr/>
            </a:pPr>
            <a:fld id="{10F8954E-0DE8-49C0-A02E-F8D99FBD2242}" type="slidenum">
              <a:rPr lang="es-ES" altLang="en-US" smtClean="0"/>
              <a:pPr>
                <a:defRPr/>
              </a:pPr>
              <a:t>‹Nº›</a:t>
            </a:fld>
            <a:endParaRPr lang="es-E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093296"/>
            <a:ext cx="2133600" cy="628179"/>
          </a:xfrm>
          <a:prstGeom prst="rect">
            <a:avLst/>
          </a:prstGeom>
        </p:spPr>
        <p:txBody>
          <a:bodyPr/>
          <a:lstStyle/>
          <a:p>
            <a:pPr>
              <a:defRPr/>
            </a:pPr>
            <a:endParaRPr lang="es-ES" altLang="en-US" dirty="0"/>
          </a:p>
        </p:txBody>
      </p:sp>
      <p:sp>
        <p:nvSpPr>
          <p:cNvPr id="6" name="5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7" name="6 Marcador de número de diapositiva"/>
          <p:cNvSpPr>
            <a:spLocks noGrp="1"/>
          </p:cNvSpPr>
          <p:nvPr>
            <p:ph type="sldNum" sz="quarter" idx="12"/>
          </p:nvPr>
        </p:nvSpPr>
        <p:spPr/>
        <p:txBody>
          <a:bodyPr/>
          <a:lstStyle/>
          <a:p>
            <a:pPr>
              <a:defRPr/>
            </a:pPr>
            <a:fld id="{216B2464-AD5A-4A4B-A107-15A3A0D5E813}" type="slidenum">
              <a:rPr lang="es-ES" altLang="en-US" smtClean="0"/>
              <a:pPr>
                <a:defRPr/>
              </a:pPr>
              <a:t>‹Nº›</a:t>
            </a:fld>
            <a:endParaRPr lang="es-E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s-ES" altLang="en-US" dirty="0"/>
          </a:p>
        </p:txBody>
      </p:sp>
      <p:sp>
        <p:nvSpPr>
          <p:cNvPr id="3" name="21 Marcador de pie de página"/>
          <p:cNvSpPr>
            <a:spLocks noGrp="1"/>
          </p:cNvSpPr>
          <p:nvPr>
            <p:ph type="ftr" sz="quarter" idx="11"/>
          </p:nvPr>
        </p:nvSpPr>
        <p:spPr/>
        <p:txBody>
          <a:bodyPr/>
          <a:lstStyle>
            <a:lvl1pPr>
              <a:defRPr/>
            </a:lvl1p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4" name="17 Marcador de número de diapositiva"/>
          <p:cNvSpPr>
            <a:spLocks noGrp="1"/>
          </p:cNvSpPr>
          <p:nvPr>
            <p:ph type="sldNum" sz="quarter" idx="12"/>
          </p:nvPr>
        </p:nvSpPr>
        <p:spPr/>
        <p:txBody>
          <a:bodyPr/>
          <a:lstStyle>
            <a:lvl1pPr>
              <a:defRPr/>
            </a:lvl1pPr>
          </a:lstStyle>
          <a:p>
            <a:pPr>
              <a:defRPr/>
            </a:pPr>
            <a:fld id="{1D67AFDF-F4ED-402C-B564-E9550AF8B31B}" type="slidenum">
              <a:rPr lang="es-ES" altLang="en-US"/>
              <a:pPr>
                <a:defRPr/>
              </a:pPr>
              <a:t>‹Nº›</a:t>
            </a:fld>
            <a:endParaRPr lang="es-E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67544" y="692696"/>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4 Marcador de pie de página"/>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4BFCC40-6F07-49BE-A759-81DFA26CA47D}" type="slidenum">
              <a:rPr lang="es-ES" altLang="en-US" smtClean="0"/>
              <a:pPr>
                <a:defRPr/>
              </a:pPr>
              <a:t>‹Nº›</a:t>
            </a:fld>
            <a:endParaRPr lang="es-ES" altLang="en-US" dirty="0"/>
          </a:p>
        </p:txBody>
      </p:sp>
      <p:pic>
        <p:nvPicPr>
          <p:cNvPr id="1027" name="Picture 3"/>
          <p:cNvPicPr>
            <a:picLocks noChangeAspect="1" noChangeArrowheads="1"/>
          </p:cNvPicPr>
          <p:nvPr/>
        </p:nvPicPr>
        <p:blipFill>
          <a:blip r:embed="rId8" cstate="print"/>
          <a:srcRect/>
          <a:stretch>
            <a:fillRect/>
          </a:stretch>
        </p:blipFill>
        <p:spPr bwMode="auto">
          <a:xfrm>
            <a:off x="0" y="0"/>
            <a:ext cx="2133600" cy="409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fontAlgn="auto">
              <a:spcAft>
                <a:spcPts val="0"/>
              </a:spcAft>
              <a:defRPr/>
            </a:pPr>
            <a:r>
              <a:rPr lang="es-CL" dirty="0" smtClean="0"/>
              <a:t>Eje: </a:t>
            </a:r>
            <a:r>
              <a:rPr lang="es-MX" dirty="0" smtClean="0"/>
              <a:t>Organización, Estructura y Actividad Celular</a:t>
            </a:r>
            <a:endParaRPr lang="es-CL" dirty="0"/>
          </a:p>
        </p:txBody>
      </p:sp>
      <p:sp>
        <p:nvSpPr>
          <p:cNvPr id="4" name="3 Marcador de pie de página"/>
          <p:cNvSpPr>
            <a:spLocks noGrp="1"/>
          </p:cNvSpPr>
          <p:nvPr>
            <p:ph type="ftr" sz="quarter" idx="12"/>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5" name="4 Subtítulo"/>
          <p:cNvSpPr>
            <a:spLocks noGrp="1"/>
          </p:cNvSpPr>
          <p:nvPr>
            <p:ph type="subTitle" idx="1"/>
          </p:nvPr>
        </p:nvSpPr>
        <p:spPr/>
        <p:txBody>
          <a:bodyPr/>
          <a:lstStyle/>
          <a:p>
            <a:r>
              <a:rPr lang="es-MX" dirty="0" smtClean="0"/>
              <a:t>Fundamentos de la Teoría Celular</a:t>
            </a:r>
          </a:p>
          <a:p>
            <a:r>
              <a:rPr lang="es-MX" dirty="0" smtClean="0"/>
              <a:t>600</a:t>
            </a:r>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idx="1"/>
          </p:nvPr>
        </p:nvSpPr>
        <p:spPr>
          <a:xfrm>
            <a:off x="395536" y="1412776"/>
            <a:ext cx="8229600" cy="4466203"/>
          </a:xfrm>
        </p:spPr>
        <p:txBody>
          <a:bodyPr>
            <a:normAutofit/>
          </a:bodyPr>
          <a:lstStyle/>
          <a:p>
            <a:pPr algn="just"/>
            <a:r>
              <a:rPr lang="es-ES" sz="2800" dirty="0" smtClean="0"/>
              <a:t>Paso más de un siglo antes de que la combinación de microscopistas con mentes m{as experimentales, junto con las mejoras de los microscopios, dieran lugar a una serie de avances que culminaron en el entendimiento de la importancia de las células en la organización biológica,</a:t>
            </a:r>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6" name="Rectangle 2"/>
          <p:cNvSpPr>
            <a:spLocks noGrp="1" noChangeArrowheads="1"/>
          </p:cNvSpPr>
          <p:nvPr>
            <p:ph type="title"/>
          </p:nvPr>
        </p:nvSpPr>
        <p:spPr>
          <a:xfrm>
            <a:off x="323528" y="548680"/>
            <a:ext cx="8569325" cy="868363"/>
          </a:xfrm>
        </p:spPr>
        <p:txBody>
          <a:bodyPr/>
          <a:lstStyle/>
          <a:p>
            <a:r>
              <a:rPr lang="es-ES" sz="3600" b="1" dirty="0" smtClean="0">
                <a:latin typeface="Arial" charset="0"/>
              </a:rPr>
              <a:t>HISTORIA DE LATEORÍA CELULAR</a:t>
            </a:r>
          </a:p>
        </p:txBody>
      </p:sp>
    </p:spTree>
    <p:extLst>
      <p:ext uri="{BB962C8B-B14F-4D97-AF65-F5344CB8AC3E}">
        <p14:creationId xmlns:p14="http://schemas.microsoft.com/office/powerpoint/2010/main" val="1897601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500063" y="785813"/>
            <a:ext cx="8229600" cy="704850"/>
          </a:xfrm>
        </p:spPr>
        <p:txBody>
          <a:bodyPr/>
          <a:lstStyle/>
          <a:p>
            <a:r>
              <a:rPr lang="es-CL" sz="3600" b="1" dirty="0" smtClean="0"/>
              <a:t>Matthias Schleiden (1804-1881)</a:t>
            </a:r>
          </a:p>
        </p:txBody>
      </p:sp>
      <p:sp>
        <p:nvSpPr>
          <p:cNvPr id="12291" name="2 Marcador de contenido"/>
          <p:cNvSpPr>
            <a:spLocks noGrp="1"/>
          </p:cNvSpPr>
          <p:nvPr>
            <p:ph idx="1"/>
          </p:nvPr>
        </p:nvSpPr>
        <p:spPr>
          <a:xfrm>
            <a:off x="457200" y="1785938"/>
            <a:ext cx="8229600" cy="1857375"/>
          </a:xfrm>
        </p:spPr>
        <p:txBody>
          <a:bodyPr>
            <a:normAutofit fontScale="85000" lnSpcReduction="10000"/>
          </a:bodyPr>
          <a:lstStyle/>
          <a:p>
            <a:r>
              <a:rPr lang="es-CL" dirty="0" smtClean="0"/>
              <a:t>Botánico alemán alcanzo la importante conclusión de que todos los tejidos vegetales están compuestos por células y de que un embrión vegetal se origina siempre a partir de una única célula</a:t>
            </a:r>
          </a:p>
        </p:txBody>
      </p:sp>
      <p:pic>
        <p:nvPicPr>
          <p:cNvPr id="12292" name="Picture 2" descr="http://lh5.ggpht.com/_0uhBPQkjTFM/TSytAZ83WsI/AAAAAAAAM9I/sH7J5jdz-04/Matthias_Jacob_Schleiden_thumb%5B1%5D.jpg?imgmax=800"/>
          <p:cNvPicPr>
            <a:picLocks noChangeAspect="1" noChangeArrowheads="1"/>
          </p:cNvPicPr>
          <p:nvPr/>
        </p:nvPicPr>
        <p:blipFill>
          <a:blip r:embed="rId2" cstate="print"/>
          <a:srcRect/>
          <a:stretch>
            <a:fillRect/>
          </a:stretch>
        </p:blipFill>
        <p:spPr bwMode="auto">
          <a:xfrm>
            <a:off x="5940152" y="3861048"/>
            <a:ext cx="2272356" cy="2520850"/>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13184" y="1484784"/>
            <a:ext cx="8229600" cy="2071688"/>
          </a:xfrm>
        </p:spPr>
        <p:txBody>
          <a:bodyPr>
            <a:normAutofit fontScale="92500" lnSpcReduction="20000"/>
          </a:bodyPr>
          <a:lstStyle/>
          <a:p>
            <a:pPr marL="274320" indent="-274320" fontAlgn="auto">
              <a:spcAft>
                <a:spcPts val="0"/>
              </a:spcAft>
              <a:buClr>
                <a:schemeClr val="accent3"/>
              </a:buClr>
              <a:buFont typeface="Wingdings 2"/>
              <a:buChar char=""/>
              <a:defRPr/>
            </a:pPr>
            <a:r>
              <a:rPr lang="es-CL" dirty="0" smtClean="0"/>
              <a:t>Schleiden también planteó la teoría de que las células vegetales se forman a partir del citoblasto</a:t>
            </a:r>
            <a:r>
              <a:rPr lang="es-CL" dirty="0"/>
              <a:t> </a:t>
            </a:r>
            <a:r>
              <a:rPr lang="es-CL" dirty="0" smtClean="0"/>
              <a:t>(que ahora conocemos como núcleo), el que provenía de una sustancia madre que llenaba las celdillas vistas por Hooke</a:t>
            </a:r>
            <a:endParaRPr lang="es-CL" dirty="0"/>
          </a:p>
        </p:txBody>
      </p:sp>
      <p:pic>
        <p:nvPicPr>
          <p:cNvPr id="13315" name="Picture 2" descr="http://3.bp.blogspot.com/-RKibeOZZi4M/TcLiodN0P0I/AAAAAAAAAJk/maOEnWOm6Hc/s1600/buchnera-en-celulas-de-afidos.jpg"/>
          <p:cNvPicPr>
            <a:picLocks noChangeAspect="1" noChangeArrowheads="1"/>
          </p:cNvPicPr>
          <p:nvPr/>
        </p:nvPicPr>
        <p:blipFill>
          <a:blip r:embed="rId2" cstate="print"/>
          <a:srcRect/>
          <a:stretch>
            <a:fillRect/>
          </a:stretch>
        </p:blipFill>
        <p:spPr bwMode="auto">
          <a:xfrm>
            <a:off x="4427984" y="3717032"/>
            <a:ext cx="3582144" cy="2814719"/>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5" name="Rectangle 2"/>
          <p:cNvSpPr>
            <a:spLocks noGrp="1" noChangeArrowheads="1"/>
          </p:cNvSpPr>
          <p:nvPr>
            <p:ph type="title"/>
          </p:nvPr>
        </p:nvSpPr>
        <p:spPr>
          <a:xfrm>
            <a:off x="357188" y="571500"/>
            <a:ext cx="8569325" cy="868363"/>
          </a:xfrm>
        </p:spPr>
        <p:txBody>
          <a:bodyPr/>
          <a:lstStyle/>
          <a:p>
            <a:r>
              <a:rPr lang="es-ES" sz="3600" b="1" dirty="0" smtClean="0">
                <a:latin typeface="Arial" charset="0"/>
              </a:rPr>
              <a:t>HISTORIA DE LATEORÍA CELULAR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500063" y="928688"/>
            <a:ext cx="8229600" cy="704850"/>
          </a:xfrm>
        </p:spPr>
        <p:txBody>
          <a:bodyPr/>
          <a:lstStyle/>
          <a:p>
            <a:r>
              <a:rPr lang="es-CL" sz="3600" b="1" dirty="0" smtClean="0"/>
              <a:t>Theodor Scwann (1810-1882)</a:t>
            </a:r>
          </a:p>
        </p:txBody>
      </p:sp>
      <p:sp>
        <p:nvSpPr>
          <p:cNvPr id="14339" name="2 Marcador de contenido"/>
          <p:cNvSpPr>
            <a:spLocks noGrp="1"/>
          </p:cNvSpPr>
          <p:nvPr>
            <p:ph idx="1"/>
          </p:nvPr>
        </p:nvSpPr>
        <p:spPr>
          <a:xfrm>
            <a:off x="457200" y="1785938"/>
            <a:ext cx="8229600" cy="2143125"/>
          </a:xfrm>
        </p:spPr>
        <p:txBody>
          <a:bodyPr>
            <a:normAutofit fontScale="92500" lnSpcReduction="20000"/>
          </a:bodyPr>
          <a:lstStyle/>
          <a:p>
            <a:r>
              <a:rPr lang="es-ES" dirty="0" smtClean="0"/>
              <a:t>1839, Theodor Shwann, zoólogo alemán, amplió la hipótesis y aumentó que los animales también están formados por células.  Propuso también que los procesos de vida de los organismos ocurren dentro de la célula.</a:t>
            </a:r>
          </a:p>
          <a:p>
            <a:endParaRPr lang="es-CL" dirty="0" smtClean="0"/>
          </a:p>
        </p:txBody>
      </p:sp>
      <p:pic>
        <p:nvPicPr>
          <p:cNvPr id="14340" name="Picture 2" descr="http://www.conganat.org/seap/datos/regionales/MiguelServer2.jpg"/>
          <p:cNvPicPr>
            <a:picLocks noChangeAspect="1" noChangeArrowheads="1"/>
          </p:cNvPicPr>
          <p:nvPr/>
        </p:nvPicPr>
        <p:blipFill>
          <a:blip r:embed="rId2" cstate="print"/>
          <a:srcRect/>
          <a:stretch>
            <a:fillRect/>
          </a:stretch>
        </p:blipFill>
        <p:spPr bwMode="auto">
          <a:xfrm>
            <a:off x="928688" y="3929063"/>
            <a:ext cx="3125787" cy="2500312"/>
          </a:xfrm>
          <a:prstGeom prst="rect">
            <a:avLst/>
          </a:prstGeom>
          <a:noFill/>
          <a:ln w="9525">
            <a:noFill/>
            <a:miter lim="800000"/>
            <a:headEnd/>
            <a:tailEnd/>
          </a:ln>
        </p:spPr>
      </p:pic>
      <p:pic>
        <p:nvPicPr>
          <p:cNvPr id="14341" name="Picture 4" descr="http://www.medical-simulator.com/img/productos/W13300S_0.bmp"/>
          <p:cNvPicPr>
            <a:picLocks noChangeAspect="1" noChangeArrowheads="1"/>
          </p:cNvPicPr>
          <p:nvPr/>
        </p:nvPicPr>
        <p:blipFill>
          <a:blip r:embed="rId3" cstate="print"/>
          <a:srcRect/>
          <a:stretch>
            <a:fillRect/>
          </a:stretch>
        </p:blipFill>
        <p:spPr bwMode="auto">
          <a:xfrm>
            <a:off x="4786313" y="3786188"/>
            <a:ext cx="2763837" cy="1900237"/>
          </a:xfrm>
          <a:prstGeom prst="rect">
            <a:avLst/>
          </a:prstGeom>
          <a:noFill/>
          <a:ln w="9525">
            <a:noFill/>
            <a:miter lim="800000"/>
            <a:headEnd/>
            <a:tailEnd/>
          </a:ln>
        </p:spPr>
      </p:pic>
      <p:sp>
        <p:nvSpPr>
          <p:cNvPr id="6" name="5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457200" y="785813"/>
            <a:ext cx="8229600" cy="1062037"/>
          </a:xfrm>
        </p:spPr>
        <p:txBody>
          <a:bodyPr/>
          <a:lstStyle/>
          <a:p>
            <a:r>
              <a:rPr lang="es-ES" sz="3600" b="1" dirty="0" smtClean="0"/>
              <a:t>Rudolf Virchow (1821-1902</a:t>
            </a:r>
            <a:r>
              <a:rPr lang="es-ES" sz="5400" dirty="0" smtClean="0"/>
              <a:t>)</a:t>
            </a:r>
            <a:endParaRPr lang="es-CL" dirty="0" smtClean="0"/>
          </a:p>
        </p:txBody>
      </p:sp>
      <p:sp>
        <p:nvSpPr>
          <p:cNvPr id="15363" name="2 Marcador de contenido"/>
          <p:cNvSpPr>
            <a:spLocks noGrp="1"/>
          </p:cNvSpPr>
          <p:nvPr>
            <p:ph idx="1"/>
          </p:nvPr>
        </p:nvSpPr>
        <p:spPr>
          <a:xfrm>
            <a:off x="457200" y="1935163"/>
            <a:ext cx="8229600" cy="1993900"/>
          </a:xfrm>
        </p:spPr>
        <p:txBody>
          <a:bodyPr/>
          <a:lstStyle/>
          <a:p>
            <a:r>
              <a:rPr lang="es-ES" sz="2800" dirty="0" smtClean="0"/>
              <a:t>Rudolf Virchow, médico alemán, evidenció que las células se reproducen para dar origen a nuevas células, que las células solo  se forman de otras preexistentes</a:t>
            </a:r>
          </a:p>
          <a:p>
            <a:endParaRPr lang="es-CL" dirty="0" smtClean="0"/>
          </a:p>
        </p:txBody>
      </p:sp>
      <p:pic>
        <p:nvPicPr>
          <p:cNvPr id="15364" name="Picture 2" descr="http://upload.wikimedia.org/wikipedia/commons/thumb/c/ce/Rudolf_Virchow_by_Hugo_Vogel,_1861.JPG/220px-Rudolf_Virchow_by_Hugo_Vogel,_1861.JPG"/>
          <p:cNvPicPr>
            <a:picLocks noChangeAspect="1" noChangeArrowheads="1"/>
          </p:cNvPicPr>
          <p:nvPr/>
        </p:nvPicPr>
        <p:blipFill>
          <a:blip r:embed="rId2" cstate="print"/>
          <a:srcRect/>
          <a:stretch>
            <a:fillRect/>
          </a:stretch>
        </p:blipFill>
        <p:spPr bwMode="auto">
          <a:xfrm>
            <a:off x="3286125" y="3571875"/>
            <a:ext cx="2095500" cy="2619375"/>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857250"/>
            <a:ext cx="8229600" cy="490538"/>
          </a:xfrm>
        </p:spPr>
        <p:txBody>
          <a:bodyPr>
            <a:normAutofit fontScale="90000"/>
          </a:bodyPr>
          <a:lstStyle/>
          <a:p>
            <a:pPr fontAlgn="auto">
              <a:spcAft>
                <a:spcPts val="0"/>
              </a:spcAft>
              <a:defRPr/>
            </a:pPr>
            <a:r>
              <a:rPr lang="es-CL" sz="3600" b="1" dirty="0" smtClean="0"/>
              <a:t>Teoría celular</a:t>
            </a:r>
            <a:endParaRPr lang="es-CL" sz="3600" b="1" dirty="0"/>
          </a:p>
        </p:txBody>
      </p:sp>
      <p:sp>
        <p:nvSpPr>
          <p:cNvPr id="16387" name="2 Marcador de contenido"/>
          <p:cNvSpPr>
            <a:spLocks noGrp="1"/>
          </p:cNvSpPr>
          <p:nvPr>
            <p:ph idx="1"/>
          </p:nvPr>
        </p:nvSpPr>
        <p:spPr>
          <a:xfrm>
            <a:off x="457200" y="1571625"/>
            <a:ext cx="8229600" cy="4752975"/>
          </a:xfrm>
        </p:spPr>
        <p:txBody>
          <a:bodyPr>
            <a:normAutofit/>
          </a:bodyPr>
          <a:lstStyle/>
          <a:p>
            <a:r>
              <a:rPr lang="es-CL" dirty="0" smtClean="0"/>
              <a:t>La teoría celular tal y como fue originalmente postulaba por Schwann tiene dos principios importantes:</a:t>
            </a:r>
          </a:p>
          <a:p>
            <a:pPr lvl="1"/>
            <a:r>
              <a:rPr lang="es-CL" dirty="0" smtClean="0"/>
              <a:t>Todo los organismos consisten en una o más células</a:t>
            </a:r>
          </a:p>
          <a:p>
            <a:pPr lvl="1"/>
            <a:r>
              <a:rPr lang="es-CL" dirty="0" smtClean="0"/>
              <a:t>La célula es la unidad básica de la estructura de todos los organismos</a:t>
            </a:r>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Tree>
    <p:extLst>
      <p:ext uri="{BB962C8B-B14F-4D97-AF65-F5344CB8AC3E}">
        <p14:creationId xmlns:p14="http://schemas.microsoft.com/office/powerpoint/2010/main" val="3733463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857250"/>
            <a:ext cx="8229600" cy="490538"/>
          </a:xfrm>
        </p:spPr>
        <p:txBody>
          <a:bodyPr>
            <a:normAutofit fontScale="90000"/>
          </a:bodyPr>
          <a:lstStyle/>
          <a:p>
            <a:pPr fontAlgn="auto">
              <a:spcAft>
                <a:spcPts val="0"/>
              </a:spcAft>
              <a:defRPr/>
            </a:pPr>
            <a:r>
              <a:rPr lang="es-CL" sz="3600" b="1" dirty="0" smtClean="0"/>
              <a:t>Teoría celular</a:t>
            </a:r>
            <a:endParaRPr lang="es-CL" sz="3600" b="1" dirty="0"/>
          </a:p>
        </p:txBody>
      </p:sp>
      <p:sp>
        <p:nvSpPr>
          <p:cNvPr id="16387" name="2 Marcador de contenido"/>
          <p:cNvSpPr>
            <a:spLocks noGrp="1"/>
          </p:cNvSpPr>
          <p:nvPr>
            <p:ph idx="1"/>
          </p:nvPr>
        </p:nvSpPr>
        <p:spPr>
          <a:xfrm>
            <a:off x="457200" y="1571625"/>
            <a:ext cx="8229600" cy="4752975"/>
          </a:xfrm>
        </p:spPr>
        <p:txBody>
          <a:bodyPr>
            <a:normAutofit/>
          </a:bodyPr>
          <a:lstStyle/>
          <a:p>
            <a:r>
              <a:rPr lang="es-CL" dirty="0" smtClean="0"/>
              <a:t>Menos de 20 años después se añadió un tercer principio. Este se genero a partir de la descripción original de Brown de los núcleos:</a:t>
            </a:r>
          </a:p>
          <a:p>
            <a:pPr lvl="1"/>
            <a:r>
              <a:rPr lang="es-CL" dirty="0" smtClean="0"/>
              <a:t>Todas las células se originan únicamente a partir de células preexistentes.</a:t>
            </a:r>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Tree>
    <p:extLst>
      <p:ext uri="{BB962C8B-B14F-4D97-AF65-F5344CB8AC3E}">
        <p14:creationId xmlns:p14="http://schemas.microsoft.com/office/powerpoint/2010/main" val="1717558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63" y="857250"/>
            <a:ext cx="8229600" cy="490538"/>
          </a:xfrm>
        </p:spPr>
        <p:txBody>
          <a:bodyPr>
            <a:normAutofit fontScale="90000"/>
          </a:bodyPr>
          <a:lstStyle/>
          <a:p>
            <a:pPr fontAlgn="auto">
              <a:spcAft>
                <a:spcPts val="0"/>
              </a:spcAft>
              <a:defRPr/>
            </a:pPr>
            <a:r>
              <a:rPr lang="es-CL" sz="3600" b="1" dirty="0" smtClean="0"/>
              <a:t>Teoría celular</a:t>
            </a:r>
            <a:endParaRPr lang="es-CL" sz="3600" b="1" dirty="0"/>
          </a:p>
        </p:txBody>
      </p:sp>
      <p:sp>
        <p:nvSpPr>
          <p:cNvPr id="16387" name="2 Marcador de contenido"/>
          <p:cNvSpPr>
            <a:spLocks noGrp="1"/>
          </p:cNvSpPr>
          <p:nvPr>
            <p:ph idx="1"/>
          </p:nvPr>
        </p:nvSpPr>
        <p:spPr>
          <a:xfrm>
            <a:off x="457200" y="1571625"/>
            <a:ext cx="8229600" cy="4752975"/>
          </a:xfrm>
        </p:spPr>
        <p:txBody>
          <a:bodyPr>
            <a:normAutofit fontScale="92500" lnSpcReduction="10000"/>
          </a:bodyPr>
          <a:lstStyle/>
          <a:p>
            <a:r>
              <a:rPr lang="es-CL" dirty="0" smtClean="0"/>
              <a:t>Actualmente, el conocimiento acerca de la célula permite afirmar los siguientes hechos:</a:t>
            </a:r>
          </a:p>
          <a:p>
            <a:pPr lvl="1"/>
            <a:r>
              <a:rPr lang="es-CL" dirty="0" smtClean="0"/>
              <a:t>Hay organismos unicelulares y pluricelulares</a:t>
            </a:r>
          </a:p>
          <a:p>
            <a:pPr lvl="1"/>
            <a:r>
              <a:rPr lang="es-CL" dirty="0" smtClean="0"/>
              <a:t>El metabolismo de un organismo ocurre al interior de las células</a:t>
            </a:r>
          </a:p>
          <a:p>
            <a:pPr lvl="1"/>
            <a:r>
              <a:rPr lang="es-CL" dirty="0" smtClean="0"/>
              <a:t>Las células contienen información hereditaria que se transmite a las hijas</a:t>
            </a:r>
          </a:p>
          <a:p>
            <a:pPr lvl="1"/>
            <a:r>
              <a:rPr lang="es-CL" dirty="0" smtClean="0"/>
              <a:t>La células son prácticamente idénticas en su composición química</a:t>
            </a:r>
          </a:p>
          <a:p>
            <a:pPr lvl="1"/>
            <a:r>
              <a:rPr lang="es-CL" dirty="0" smtClean="0"/>
              <a:t>La actividad de un ser vivo depende de la actividad de la o las células que lo componen</a:t>
            </a:r>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28625" y="714375"/>
            <a:ext cx="8229600" cy="830263"/>
          </a:xfrm>
        </p:spPr>
        <p:txBody>
          <a:bodyPr/>
          <a:lstStyle/>
          <a:p>
            <a:r>
              <a:rPr lang="es-ES" sz="3600" b="1" dirty="0" smtClean="0">
                <a:latin typeface="Arial" charset="0"/>
              </a:rPr>
              <a:t>Tipos de células</a:t>
            </a:r>
          </a:p>
        </p:txBody>
      </p:sp>
      <p:sp>
        <p:nvSpPr>
          <p:cNvPr id="17411" name="Rectangle 4"/>
          <p:cNvSpPr>
            <a:spLocks noGrp="1" noChangeArrowheads="1"/>
          </p:cNvSpPr>
          <p:nvPr>
            <p:ph idx="1"/>
          </p:nvPr>
        </p:nvSpPr>
        <p:spPr>
          <a:xfrm>
            <a:off x="539750" y="1700213"/>
            <a:ext cx="8208963" cy="2800350"/>
          </a:xfrm>
        </p:spPr>
        <p:txBody>
          <a:bodyPr/>
          <a:lstStyle/>
          <a:p>
            <a:r>
              <a:rPr lang="es-ES" sz="2400" dirty="0" smtClean="0"/>
              <a:t>Todas las células contienen unas estructuras llamadas </a:t>
            </a:r>
            <a:r>
              <a:rPr lang="es-ES" sz="2400" dirty="0" smtClean="0"/>
              <a:t>organelos</a:t>
            </a:r>
            <a:r>
              <a:rPr lang="es-ES" sz="2400" dirty="0" smtClean="0"/>
              <a:t>, que llevan a cabo funciones específicas.</a:t>
            </a:r>
          </a:p>
          <a:p>
            <a:endParaRPr lang="es-ES" sz="2400" dirty="0" smtClean="0"/>
          </a:p>
          <a:p>
            <a:r>
              <a:rPr lang="es-ES" sz="2400" dirty="0" smtClean="0"/>
              <a:t>Las células se dividen en </a:t>
            </a:r>
            <a:r>
              <a:rPr lang="es-ES" sz="2400" b="1" dirty="0" smtClean="0"/>
              <a:t>procariontes</a:t>
            </a:r>
            <a:r>
              <a:rPr lang="es-ES" sz="2400" dirty="0" smtClean="0"/>
              <a:t> </a:t>
            </a:r>
            <a:r>
              <a:rPr lang="es-ES" sz="2400" dirty="0" smtClean="0"/>
              <a:t>y </a:t>
            </a:r>
            <a:r>
              <a:rPr lang="es-ES" sz="2400" b="1" dirty="0" smtClean="0"/>
              <a:t>eucariontes</a:t>
            </a:r>
            <a:r>
              <a:rPr lang="es-ES" sz="2400" dirty="0" smtClean="0"/>
              <a:t>, </a:t>
            </a:r>
            <a:r>
              <a:rPr lang="es-ES" sz="2400" dirty="0" smtClean="0"/>
              <a:t>dependiendo si poseen o no </a:t>
            </a:r>
            <a:r>
              <a:rPr lang="es-ES" sz="2400" dirty="0" smtClean="0"/>
              <a:t>organelos</a:t>
            </a:r>
            <a:r>
              <a:rPr lang="es-ES" sz="2400" dirty="0" smtClean="0"/>
              <a:t> especializados rodeados por membranas denominados </a:t>
            </a:r>
            <a:r>
              <a:rPr lang="es-ES" sz="2400" b="1" dirty="0" smtClean="0"/>
              <a:t>Núcleos</a:t>
            </a:r>
          </a:p>
          <a:p>
            <a:endParaRPr lang="es-ES" sz="2400" dirty="0" smtClean="0"/>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457200" y="428625"/>
            <a:ext cx="8229600" cy="928688"/>
          </a:xfrm>
        </p:spPr>
        <p:txBody>
          <a:bodyPr/>
          <a:lstStyle/>
          <a:p>
            <a:pPr>
              <a:lnSpc>
                <a:spcPct val="50000"/>
              </a:lnSpc>
            </a:pPr>
            <a:r>
              <a:rPr lang="es-ES" sz="4000" b="1" dirty="0" smtClean="0"/>
              <a:t>Células procariontes</a:t>
            </a:r>
            <a:endParaRPr lang="es-CL" dirty="0" smtClean="0"/>
          </a:p>
        </p:txBody>
      </p:sp>
      <p:sp>
        <p:nvSpPr>
          <p:cNvPr id="18435" name="2 Marcador de contenido"/>
          <p:cNvSpPr>
            <a:spLocks noGrp="1"/>
          </p:cNvSpPr>
          <p:nvPr>
            <p:ph idx="1"/>
          </p:nvPr>
        </p:nvSpPr>
        <p:spPr>
          <a:xfrm>
            <a:off x="457200" y="1571625"/>
            <a:ext cx="8229600" cy="2786063"/>
          </a:xfrm>
        </p:spPr>
        <p:txBody>
          <a:bodyPr>
            <a:normAutofit fontScale="92500" lnSpcReduction="10000"/>
          </a:bodyPr>
          <a:lstStyle/>
          <a:p>
            <a:r>
              <a:rPr lang="es-ES" dirty="0" smtClean="0"/>
              <a:t>Son células simples que no tienen </a:t>
            </a:r>
            <a:r>
              <a:rPr lang="es-ES" dirty="0" smtClean="0"/>
              <a:t>organelos</a:t>
            </a:r>
            <a:r>
              <a:rPr lang="es-ES" dirty="0" smtClean="0"/>
              <a:t> rodeados de membranas.</a:t>
            </a:r>
            <a:r>
              <a:rPr lang="es-ES" b="1" dirty="0" smtClean="0"/>
              <a:t>(No poseen Núcleo)</a:t>
            </a:r>
          </a:p>
          <a:p>
            <a:r>
              <a:rPr lang="es-ES" dirty="0" smtClean="0"/>
              <a:t>Son células pequeñas con un diámetro  de 1 a 10 µm</a:t>
            </a:r>
          </a:p>
          <a:p>
            <a:r>
              <a:rPr lang="es-ES" dirty="0" smtClean="0"/>
              <a:t>Comprenden bacterias y cianobacterias (bacterias fotosintéticas).</a:t>
            </a:r>
          </a:p>
          <a:p>
            <a:pPr>
              <a:buFont typeface="Wingdings 2" pitchFamily="18" charset="2"/>
              <a:buNone/>
            </a:pPr>
            <a:endParaRPr lang="es-ES" sz="2800" dirty="0" smtClean="0"/>
          </a:p>
          <a:p>
            <a:pPr>
              <a:buFont typeface="Wingdings 2" pitchFamily="18" charset="2"/>
              <a:buNone/>
            </a:pPr>
            <a:endParaRPr lang="es-ES" sz="2800" dirty="0" smtClean="0"/>
          </a:p>
        </p:txBody>
      </p:sp>
      <p:pic>
        <p:nvPicPr>
          <p:cNvPr id="18436" name="Picture 2" descr="http://photos1.blogger.com/blogger/3290/2862/1600/paramecium.jpg"/>
          <p:cNvPicPr>
            <a:picLocks noChangeAspect="1" noChangeArrowheads="1"/>
          </p:cNvPicPr>
          <p:nvPr/>
        </p:nvPicPr>
        <p:blipFill>
          <a:blip r:embed="rId2" cstate="print"/>
          <a:srcRect/>
          <a:stretch>
            <a:fillRect/>
          </a:stretch>
        </p:blipFill>
        <p:spPr bwMode="auto">
          <a:xfrm>
            <a:off x="4582992" y="4149080"/>
            <a:ext cx="2593735" cy="1945927"/>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57188" y="571500"/>
            <a:ext cx="8569325" cy="868363"/>
          </a:xfrm>
        </p:spPr>
        <p:txBody>
          <a:bodyPr/>
          <a:lstStyle/>
          <a:p>
            <a:r>
              <a:rPr lang="es-ES" sz="3600" b="1" dirty="0" smtClean="0">
                <a:latin typeface="Arial" charset="0"/>
              </a:rPr>
              <a:t>HISTORIA DE LATEORÍA CELULAR</a:t>
            </a:r>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1452563"/>
            <a:ext cx="46863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Marcador de contenido"/>
          <p:cNvSpPr>
            <a:spLocks noGrp="1"/>
          </p:cNvSpPr>
          <p:nvPr>
            <p:ph idx="1"/>
          </p:nvPr>
        </p:nvSpPr>
        <p:spPr>
          <a:xfrm>
            <a:off x="428625" y="928688"/>
            <a:ext cx="8229600" cy="2922587"/>
          </a:xfrm>
        </p:spPr>
        <p:txBody>
          <a:bodyPr>
            <a:normAutofit lnSpcReduction="10000"/>
          </a:bodyPr>
          <a:lstStyle/>
          <a:p>
            <a:r>
              <a:rPr lang="es-ES" dirty="0" smtClean="0"/>
              <a:t>El material genético está concentrado en una región, pero no hay una membrana que separe ésta región del resto de la célula.</a:t>
            </a:r>
          </a:p>
          <a:p>
            <a:r>
              <a:rPr lang="es-ES" dirty="0" smtClean="0"/>
              <a:t>Se consideran las primeras formas de vida sobre la tierra, existen evidencia que ya existían hace unos 3500 millones de años.</a:t>
            </a:r>
          </a:p>
          <a:p>
            <a:endParaRPr lang="es-CL" dirty="0" smtClean="0"/>
          </a:p>
        </p:txBody>
      </p:sp>
      <p:sp>
        <p:nvSpPr>
          <p:cNvPr id="19459" name="AutoShape 2" descr="data:image/jpeg;base64,/9j/4AAQSkZJRgABAQAAAQABAAD/2wCEAAkGBhQSEBUUEhQWFBUWFxYYGBcYGB4cFxgWGBsYHBgfGxoXHCYeGB0jGhgXHy8gJCcpLSwtGB4xNTAqNSYrLCkBCQoKDgwOGg8PGiwkHyQsLCwpKjApLCksLy0sLCw1LCoqLCksLCkpLSksLCwsKSwsLCwpLCwsLCwpLCwsLCwsKf/AABEIAPcAzAMBIgACEQEDEQH/xAAbAAACAgMBAAAAAAAAAAAAAAAABgQFAQMHAv/EAEYQAAIBAgQDBQUFBQUHBAMAAAECAwARBBIhMQUTQQYiMlFhQnGBkaEHFCNSsTNicoLBJFOS0eEWQ4Oi0vDxF7LC0xVVo//EABkBAAIDAQAAAAAAAAAAAAAAAAACAQMEBf/EADERAAICAQMCBQMDAgcAAAAAAAABAhEDEiExBEEiMlFhcZGh8BOB8bHBBSMzQnLR4f/aAAwDAQACEQMRAD8A7jRRRQBi9Gakb7Ws33bD28P3uLP+0K5Mk184gIcre23pVDjO0k2EwmF+6MmQ84usccrF3V1sqfegWa6k9zOrHdTYWoA6vmozVzLg/EcbzWhWdw8nEsQjmSLMY4BHI6WB0AYRgL0Hr1OGdt8dJA9lzzR4KeRk5RX+1JMVVdhqE1yA6/GgDppajNXJm7Q4n70zxYuTEKMFjeRfDGNJcQgjdFA8MjdbgDRMv5ibGTthi5geQ1g0/D4lkMBICzp+M1mtmAbrsLWoA6RmozUgcB7T4l+KNA7M8KidDmiCWeHlhSMvRwXYEt3hqFUb1vH+PYs4whSxaDFvysMIzZ41wkrRO0gGokkJW17bW1WgDqN6L0i9k+N4nE4PFGch8qdxwpVszRXkUgKF7rEWtci+U6rrR8M7V4qN+GwLny8nh6zK8WhEsdpGzm7kq2UE90KTrmLaAHVr0ZqTMV2gnHEzCzmNA0QiiEBfno8bGRjINY8rjLe9ly6g5hSdw7iuKm5bSLYtjuHyShVYOkjOwkjawtkVFUWJJXLrowoA7JmozVyX/anF4mGGN82YDDtNaJkKzLxCFCL20/C3UdNTvV/2f7U4iXissLZjABiAA0YUo8UqqouL6FCT3mJYd4BRpQA93ovXNsH2zxT4uVBIHy4jHxGIQ6JFAjGKTmDxHmBEtfXNtcVGxHaniEcELSS2eTCJiI7Ya4mxD2/s1hcrlFtrMeYToFtQB1K9GauccS7Y4mKXFZ3dGj5mTDJhuaeWIkZJc+ZR42a92sbWtoTXns12ix+JmgjaTKplxed+SCXih+7NFZsqqC6yOM4FiNhpQB0nNRmrkfAu1OMWKBReMhYDFByWP3kyTyLPd3u0eRQOot4jcG1epe02Lw+BKpNJJiPvWOUkwg2KNK0aMW2z9xlAUkg5VygAgA63eioXB8UZIIpG0Z442ItaxZQTp01NTaACiiigAooooAKKKKAC1FFFAGKwTXqqLtbORCqA2MkiJpvYkX+lJOWmNgXl6K8I2lzWrA8QSZA8bZlN9fcbHf1prAkVmiipAwRpWKyTReougCsEVrixaMzKrAstswBuVuLi/lpW6hOwImD4ekWbloEzu0jW6u5uzH1JqVWaKkDFqzaiigAooooAKKKKACiiigAooooAKKxQTQBmil3E9ucKtwr8wjfKLjT946CpOB7UwSkBXFztfz8rjS/pvVX60Lq0TTLBsegk5WYZyuYL1y3tf51SdtIHMUciAsYpFcqNyo8VvhWvtlh05YnMnKaLwt6+Xrf0pVf7Q8QYbgRoP72QgDTyHtH3A1VPJvoa+KDhWxkn7ZJJA33d7SoFbI62YqD3hY73FxcVH7NcTCYooP2eIHNT91vaH/flSFBxHnvmJklI9pQIlHuLDM3yAqxgVVI/arbb8Twn0sNN6lY8zalX3/OSl9Rjujr+atc+MRPG6r/EQP1rm2H43MhIXEyf8Rc4+Y1+NV/Dxho2P3yNpZD3hITzOafMFjb4Dbypp5HDzKv6DwnGfDHXiHa1ZWEGDkUys4QyAZkRbFnYHwuVUee5FS4+yiMPxpJ5T1zykD/Clh8KVODcVjGJ5nLObLkhwsIDyKhNyzhbLGWNrliBYUzDA4zE/tpPusX91C15iP359l90Yv8AvURip+KRZxwSeJGPh+CmlghH4aNJkXTOQOp1PvOulKcvbvEGWyS4YqJMEjOrFoMssuJRyrFQQTy0BuSB0N6fsHhFijWNBZVFgCSTb1LEk77k175SgbC1vLSw/pvVySXAogS/ahIHy8uJQ0ojBdyOReZ4v7Rp3WOUOALaX1sM1aYPtMl5M8zBBf7oIo28KtLG7N3tCVbJmBYjQjXUAv2L4XFMFLqGyusi/wAa+E6eK1+ulSuQPIdOnlt8qkDm/wD6syd48mP9jHIgEmYksICczIDy7c46Mo8IsWvYTP8A1EmQS85IVyJiLFWcjPBiVw5uCNFZnB30sbkA3D393HkNrbdBsPdRyBroNb30896AKvsjxxsZhI52UKzZwQDcAo7IbH3rfc+871c15RLbaV6oAKKKKACiiigArFZrRiywRuWAXscoY2Ut0uRqBegDTxHisUABldUBNhc7nyA3JrQnaLDn/er8dP1qt4X2bYyfeMWwlnIsNPw4lPsxKdvVzqfQVu4rjcFFpKY835QAXP8AKovWeUp82l7cjUSh92YGxjsb31Fc/wC0UOHhZjFIG18I/odj7iDVnjxFLbkwToL+IDJcfG5Hwqg43g1bKUzXuc2a2YEbaixPxHSsPUZG1vW3yvz6lkUUc+PfEyfiyMUjBvc30Gyr6m+p39ajMpxEugygG211Cr0+VZ4PhPxol6PzFP8Ah09/eB+dbcL48pNhnCjKD3n3N/IaW10rb0cUoWuTmZZuXJd4ONeWuXYk6g7gddhb3VZOI1QswIAFyTsB/wBmo+Fl8LMVSNbq2YjUkhY7H1JvpWri/Eb5likAyPdStwhVltlY3uXDAkaAb9bV0Ipyexm0I3YUZMU8YLyBkD5SB+CSSPETezWAAsdb3qpxmEdnEeIbkxSEkRxm7AjY80jba4S3vqR2Yx8aJIroEcDMXXvGSw6gEm9tuhIIq3xkCzIM2v5W8iR/lUTi1tJDRWl2hd4REMM7RgOpBt+EbFj7Letx1NMZ7STxac6RfISKGNL+KBMZb/ew6MRuU6H4H9KuuznD8qDE2+8XPfuLsLb9NvIjb16caeGUJONv59v7nUxTTVEvC9qMRzA7SO4W/c7iRm4t3rAs30qdiOI/eNMVM3LO8GHjfv8AozkZmHoAPfTTwiaGVM0QFtiLag1ZBQKtjhm157/YdtehE4RiM8KkRvEBoEcAMFXQaA6C23pU6vNAralSoQ9UVi9ZqQCi9UnavhU08IGHnaCRWDqw2NgRlcDdTf6Dfaqjsj2wkklbC4xOVik6ezIPzKdjca6b+liBDdDKNqxyoryDXqpFCiiigArBrNQ+JYxo0zLG0huBlS1/r0qG6QGcfgVlTI97XvoSDp6jWlafG4XCScuCNGl3Y32/ic3N/S9b8dBjsSrXth0sbRo45sh8mktljHuvXvg/A4MDh7y5ASbuxF7seguCSANB57nU1knct1t7sdEYcWmkGkkEQ9Lk297UpcYZ2bmZuYFaxfQb6abk62vTRPGmKb8NVhi/PcK7+4X7o9T8PMVPavhaJCckjOdO6rAnTUHzIuB86yZIPJF27Xy9/et9hlSYmRT5WVvyS2+BIP6NXudzHLIigsxdu6DYsSdAfMHyrGKjBMgGzKsg+H+jD5V6dwcVFITpJGr29QCrfpWj/D56otHPzR0yaJyYC0mHjkkYJmWSVO7lVU17rb73AAvv8ancClkxGPlZZEwwbulLZksFAAMbWViUsQToLNavCQxvEWDqOUveQ3OXe5ubMdCB0uLi9aeJcXYYjMyqn3oo15CESyqEjszZrKDc3ABJIGwvXaglSr8/7KEzDcLzYXESxvFKiSMxt41W/jW3syLbulraaaiow5gkEazLdsoOXvWz2t3hoxGmm43toTUniGEkQvEJhICUMoiVsgIuMl+8XsLaHTU3WoNnYhVAhXQXIObKGBZgTqMosLLYG/letLvQ+4EnDY3MUmYWD3jkHTfKT6i4DVv4ZxSbCSPDGyqCb3YBhl87Hfy+FYk4ZkDguGEjXNwEsSCO7bQknLptrUbHpzIFk9uPuOPO3v8AQg/OuL1MXKOqPKLcUqYwwY+Y3tiH11IiUDX+UGp0YxR1R8Ux/ecAfUCq3szxqWOMZEZ1B3Mdx8MrXHw09BVzN28lAssSX/eDL9DY1z7g0nPV9P77nSv0N44dxGVCrTiJTvl1cj0exyn1F6u+G4LEKymSUZFXLkAvm0ABZiLki1/iaTOIdqsRi5SsDSxRLp+Eo5kje0S7XCIOmlzUzCcUaW8M+K5YikSB4xcyZ2TOvMk2F1BOYaaHa1aIKP8AsTf7iu+4/o4OxuK91V4SbD4eC3MjSOPKCS4CrmsRck6XvfXe9Zw3aKB1LCVQBK8N2IW8qEqVXNbNqNLb1tXG4hZGkz7R+DEwDFRaTYbvgjcxj9ovrYd8eqnzN2WbjUKhrSK2V0jYIQxV3YKoYKbrqRvVZxftJheViUMqHlQkyd4ZQH5iAZr2zFkYZd9tNaHuhoumid2c4sMTh45OrDX3jQ/UVaUmfZehGEyno1vot/renOoi7SCaqTCiiimFCsEUE1qhxKsWAIJQ5WA6NYNY+tmB+IoAreNy4ruphkTvXzSudI/5BqxNVeG4Jhgc+In58mxd30B8lRTZfqasu0uMmSNFw63klkWMMQSsYa93YDoAD8apX7N4HDBfvDgysGOd2Id7WLZVU2AGYaDa9ZcibbaSfzwMiZiOGYLKWJWw18Rv8iaRuJBZZCsMWYA2ta/zvcKPfc+nWmrBdnBM5dQ8UXsgs2Z/UgmyjbS1zYdBrB41wqPDqQJ1TfQBQ1/5Rp8qxyhKSTnGKXttf59R00hKeMho8wAIMkRF723AF/dlqNi8OTho3F80MjJpvZiLfX9a34pMivbN3WSQZtzprp0HdrcIA0OLj9M4+F7fUCjonoyuPyZc68Xyj1w2V5CoJyoQSSPaNrLn/Np099bIpBG0rTLJI4e2a5ICoAL9ba+1pe4AqvwWPtCrKbHMoJtewJ1093WrTG8FzAMjPINT32DD4ljZweg6EDzvXfwvfSzERnhfFsxhhLZAAyhjlA16MSSSB4dza9acNGt1KIWKXurBrHS4UgaCwBOYnpt0qSJXccuPMmZ1JEZyh3AAVbIAb9y5AFt2rXjMFMqvK/MiuzIzOxDOzaMLtfTvHUaC5OlbHb8Lr6gbIJ/vf4ktrKwURoSRms3ea+9wdGH5fStfClMU7wNcq47pPX8tz5+JfjU3szgkjBBtzHvtmsY0ttm2yk6j1HmK88SgfIGICupvYG4Fjpr8q5+SKjJx7EppM9dnuITQymKK5IJ0MgCkW7t1ZSDcdRbar5OMy4ljE5WJerf6hQL9dyP6LHFrFo5VOUSixI3B3GvT2h8BUefiiJIUhtLJbvO3eWL3gEgv5KCAfaA3riyi4z0enu+Pz+DpYncTppxSYdUw2DRZsQy3Vb9xF/vJW9lL/wAzHYHUiLj/ALOBM5kafK7ySPJkTR0ki5eSxY+FrsrG9szC2pNKXCmbDjPFJys1izM4aSRvN9DmPpoBsAKsY+1uPa/LV5T0ygBSPMlgLfWtK6lLZR+g2ku4Ps9dU1xCNLzYZVY4f8O8WH+7ANGZe8Chv4hrbppXib7MAyIvPByy4lzeMhGTEshZcsUiWIyKAb5d+75XvZPE4l4c2LUI5PhBvYepsLmr01rTtbiCRhfs3EYtz9FMAT8MA8uHEjE2kOf8RyRlz6WGuUkm/PMf2f5zrBBIJY0EKRnlFQ4hM4VnKSXZQJ3vJdc7KLC179I+0PixCx4ZDrNfNrYmMFRlv0DMwB/dDVa9m+ziQICRd21J9fTyHkOmlI226RZFKMdT57G3srwQYTCxxD2VAv5kVc1gVmrCsKKKKAFrtb2ckxJhKct1jMmaKVnVGLqAr3j1zIbkDTxHVTYhSxnYnGIzMRHNzsVhmZFLKhVJJ2YyAIMqFJEVvGe6blhYV1K1YK0Ac2H2d4nNFaeO6YcwuxZmIuky2VWW625igOHXRBdWNQouEypMzzTQo6JKgB5jqrnCwQoRmQZhniLHbfS5p7412RhxDiW7wzgWWeFskoHQEjR1/dcEVUTJjojy5ohjo2UhZ4skU6eWdJDkJN/EpG21V5FJrwEr3E/gGNxMcLYaE2V5WYOtyxVlS4jGRAi6Mc1lHeHnU+Pgskan8NwT1vf5qWIO/WrA4mTCJJKMDPovdLvDlXX2sspJJJuW3OnQCtuG7Ys8LcxRzM1lC6bi4AuTqNf16Vz5RSl/nS3fZcfyWX6Chjoj3gylCVYKCw7wWxNlHgte2htdvfWvhv7YL+eEj/lU/wCdSOIYCUSGSSxup2v3QQbAeQ8vPfc1FwOmJw/xU/4G/wBKoxR0Z6+CjPxH5KLhc5QlenhN9t7EGrnFYWYBWjLSqTrHuqk6Ahb3sAb+V99KpMJ+2cWuc7/EhjpTLFChjOZsqte/etmKjUE3G3oRtXfi9zA0RZeLTZ0kVo0MRyqAgvcqQ9xqOuvS5GhrLDEzyZ2YO0UXMLO10RMpNiBpmN7Zd776UYaOKRMiCMsdbZgWAAJIB0yqN9via3YfHSQrdJGjUXLLlBWTQ/PxaAjrua6FXG48kHiCaaKZEDquZc+Zo7gJYahQ1nVrqLr+XbSraSGQ5RIyNpYlPC9wLEX8Nj5b6edLTcTllnDyqxLWUaZVRAQ2wBHS/Tw3q04hw9mw6MrBYZADIYxlkYEEC5IFtjfS5Ates2SLklJvcKK1neeOXDwkZY2LGXy65Yx1bMNW2X1OlSOAYeRlyQtlS2azMLKT4rFgTvqb1Nig5csbWCxsojKWtlO2ttNDl0FV6xiLEMr3CBsxto2U7jp16A1yOsjWmT47mzDNXQ0YDs1MCCJIWb1sx+v9KZcK+MisDDFIv7osbfpSlhMFNimAwqNBF+ZyWZv5T3RTPH2KlAB51387FT//ADZRSRjNKlHb2dfZmq0NsmKVELuQqgXJ6ACo/B+LLiYVlQMA17BhY2uRf3G1KeK4BKzgYyYmFRc5nspN9BYm50/80xdn+LQShkw9ysZC3y2U6ez5jStEMjb329u4jQp/aQDDjMJiiCYweW3owbOvxYZwPUU+4LFrIisjBlYAgjYjoa1cX4RHiYWilUMjixB/odwQbEEbWrm0nBOI8KYnCscRATfIQCw96mwY/vIQT1FO7i7HXiSR1a9ZpS7Gdu0xoKsvLlW911sbb2uAQQd1Oo0ptFOnYjTWzCiiipIF3tf2ibCJCVMSc2bll5b8tBypZMxykdYwNxvuKVJvtTmBP4Ki2Eadka4ZZRh0nCk5rlSGIvkG2hJDAOfaLGRR8hpI3lfnWgVAM5lMcm12UfsubudvhVJivtJhvIkSu0iPGpV7KLtNDFIDYllZTN7QFypsTYkAFfL2+xcUmIjkhid4IpGyoSCxWNJFdVZzI0ZL5b5B4TZjqq3nYbjMmJTEtJIkoXEuiNH+z5YjhIy7927MdzvvWuXt/E0atCrMW+6tZxlHLxOJ+7g6E94EMbe7z0XZpuFYiSRvu+IllacRFUlYl5JFkcFck+QLlje+otbUCgCNx/tbiXefDsIyoZ0KZbEqDYEG+ulj0qiwvFACC3dbZgQL6dQWBGvmPrVv2q+zzC4aeMxRMVkvdTJJ3SCL2OfNqDfU1qwfDsNCjAxKqnVszE7De7kkfPzrn5eieV6nLcqjOcHyRcTuCzgkq2UBgUF/Q6qbHcX22FRcM/4vObuxR3YsdrAEaeenzvWZuJxJJaGKP+I6nz06VQ8WxcspZpGJVB3UAsubbbrYG9zUx6VY5fqN8fncmTeSr7EVcYXldwMudiwHkGNxTFgI87BpCCoINjsB5WOlib3paMdgrD3GmLhUlwAdQV+v/iugnatGWapkuDBIZJCImdItFAUhgA1z4twbEX8ttqxKhxOabIsUcahSubUu99tizN9AatB+BEXEi91Mv4nUeRPW+lqqsPKuUMgzu7MwW4vGoCXPlc5jtra2tboU/EVmuaNBYICI2Ui+Ug21KkKxJuCbj4jqas+KcfhmyMWkjRR3iFuS1hdQACNLDXy8qi4jCvJZEWSRVcnmBTZGK3LMb3IttqRWOzqjmAyrdDIqxKn954SWjubre3e8xoTT5KktXNAeuMROkeYSF4+5dWAzAPazA73vY2PnWjjXeEU35hlb363+oarjGWeaSxYj9mb2K5gLkrfcgkXJqtOGvFNESWK2kUnc3sD9R9a5WbHrxuI+OVP7k/AdrsTlyRaBdNF/6U/rVgvaDENpJNKg8wD/AJ1C7EcfSFTzBcHa1ibj0verTGduxI4XDxoR10zSH4LcLXMjKGlPW79OfsjqLcm8P4ThZe9LiDId/wARiPo1v60wcF4thS/Jw7AkAnug5bDextakaXCmaVWnBiUjwBMut9zvnHu19Kfez3Doo4xyyreo2/091X4JtulSX3+grLqvLLegNRmrdaEObds8GMLxGDERAKZFbPbq0RXX1ujlT/CK6Nh5Myg+YpC+09gZcMOuXEH4HlL+pp6wA/DX3Ckjyy2fliyRRRRVhUQuK8GixKBJlzAMGFmZWVhcXVkIZTYkaEaEjY1BHYzCDNaKwYoSodwl0ZHBCBsqnNGhJABOUXvVrjMYkUbySNlSNWdmOwVQSx08gCapB2+wWt5rZQ18yOPDkuBdRdiJEIUakMCAaANmG7E4SO+WG1zGT33IHKl50YF27oWTvBRYanS2lesB2MwkLK0UWUoysvfc5SiSIlgWIACSuoGwBGmgtrft3gxlHNN2tYcuS4u7xgMAt0JljdLNY5hbciqXiPb5jNGmDMJV44nEk/NVW5zSIijIhyNmiYWe1yQBrpQAzcY4Ms+W5sUvb42vXOcR2efiM0kMTf2SF8ssn9/Ku8afuKfE3U93oamYntZiMRCgkxGGw8GIOTnwpiS+W65uW0kSopYHKrnzuL2pk4V2iwEWE/s7WggVFsschIV1DIcuXMwZTmz7G5N6myKFaX7P8lyHA9yjalHiWHWObLmZ/wAxOwBFradbG/uArsmJZZYgyNmSRAysOqsLgj3g1z/tBwBUhcKLnU67k++s2eEskaQ0aRz+DCsziM3Cc0IXtexJt567j51dYTCGOVo73KswHwP9RatSYeyEgm7Ksuv5lABt5bCpXHJSmJzKAwlRHW+xJFj9QD8ajo8uuFehjyxdtM34qzSIGRjZCSRffQIDYWIJ3FbuG4JlYHNYkqp0Ur1ykuTYqLakjQ+dhXnCwL3eY4zyFRfU5mFybJqE06++pKd5XX8NxGxBYeJcyljYrtr7JuPdXVwTS8JQQkx0rYidgx1juzF7EqjKisT7ViT6W1qfw9EEKkoSsYGZ4ySVkIJyuGuutxtY386r4cacMwkVQ4ykHmgZWBNnEet7X0NviK2jiLLC8NmUS2uhBzZA1yV6NoCt+oFjsDV1NWgLjmE4ONndeYQAxJFwxJsGF9WsBp6VAk7kiOb2JKvc+ywsfcAbG3SszYWKaVpDDyYit1Uklix2fu+CwvbpqLVHwF5IWRixyllBYWZk9gn11+lZJRphdblf90CzNE5IQPc2Nu78On+VOnCMbw7CAyRPzGHdsuuvlc90fOlHixvyZT7S5X/iXQ38+tMvZLs7HLHzHclhcX0CqPIDwgWrjxUoZJQil6nSxtOPwWzSYviGgUQQnpbvEepOv6fGpn+whC6SXbzYa/ArY/UimXhpTlrkIZbCxWxBHoRvUy9aXgxvz7v1G1PsKOE7EG34khvfTLoLfG9XPB+BDDliGY5rXudNPhXrjnaCPDJdzdj4UGrMfQeXrVTwjD4qaUTzuY1HhhU90D9/zP8A36UqjCMkorf85B2+Sj7dDPxGBfKJB/jm/wAo66HCO6PcK5xx0348inbJB9Ocf1rpK7VbDljz4ieqKKKtKiJxbh6zwSwuSEljeNiDYhXUqbEg2NiaWeI9jcFI4ildy0pllVcw1KrBG5Hd9jJEdeu9wSKu+1uGeTAYqOMFpHw86oBuXaNgoHrcikyP7O8SVZg8MZdJRywpMa8xcGpADKRdhh5CxINmkvZrUAMWH7D4dShDPcCC2qgHkTPOpsiAavI17AC1gAK0xdgMMrLZ5SFEQKZ1yvyXkljzWW5KvKWFiNl6b1GG+zeZDgyJIr4Ym7EFu5zzKAqupXwnLcZCPMjStOG+y6WOOPJJCsqJhxzMpP4kcc6StYjvZzIhN/EEselAEjEcA4ZPFD/aGZcNAYlKupOTDMlyQUJupAuVAuG6i1rSX7PcK0ZQtJl/sxPeXQYeMxx3BW2qE3uN9RYgWUk+x6dVYpLCrtHiUuMwCiZEAylUGzBwdALNoBtUubsJj8s6h8N+MzEylM0rhpA+VyyEWAGVdDlFrWtYpb9CRm4lxGDAYaOLMWyIsca3BdgoCrew9BrbXoDSdisTiprsY7IfZzFdPUjX61f9l/s/XCwpz2EsiAjNrYC5ta/hFrf5moHFuKSSOywL3V0J0395B+g0qmfNSvfsiUKBPdU2ICsUYE3sG0OttRr9K1YhWbDw33ileI/w2DRn4f0qW8LZnSQAZ9dCTc9L367isYE5s0Z/3gzD0mj/AOoX091Yeik8eZ42U9RHdS9Tdw+O9vcbfH/u9RWeRSYstw5yCVQSSFzWGVNB1UH09DW+AHTW3kRuKsYInIzo2RluCLdxhvt6+nXau7BpMwsXuGYeNpZ5GZ/w7CKUm+TIpe2Sx8TED93fqb7+CzquuZUZ4nLhxozFgUUbktlCm+hvXtIZ3V1VWMWJYykR3DEsoXLY6qLr79xcGpuLwFo1jMJ+8yuDcr4UU6rGALhQBbS+59K1PzWSz1gsY8t4IypDhieYNIiCc2W/iupHx13uasEwwjCLe6hctydxWnh+DSbFYlZUCgqVEZJzKSRmCsAMthfaxs3kDXjHcIQEyXlWzAJGzZVul8qqD7LdNelUZZ26FIHEoLwzINeW4kH8LaN8iPrVXDEJMoLNr3SgDEEr5hSBsRvTIYryLmFhKhRvew0v8QKX+F4poZCfaQ3Ite9iQdOtwK5HWx0zjPtwzZ00ty9g4fiXRY1MwiUWEaqI47e7P+t6t8B2PxN7qxj9cxB/5Rf61ednu1KSWVhkY2G+hPkDpY+hAPvprQ1McGOe9t/v/BqcmhZ4J2QMcxkmbmtbRmuTf43tp1v8qaVWwsKi4/isUIvK6p7zqfcBqapP9uEY2ihlkH5rWH9TVqljxLSLuxY+0YHDcRwuMt3WARv4omLAfFHe38NdJw0wZAym4IBB8wdqoe1PBvv+BZAMkhAeMndJV1T66H0Y1RfZb2j5kRw8l1eK9lO4UEhl96NdfdanTp/I78Ufg6BWaxWatKzDVgGlH7QMRjMgTCZwGgxbOViLsWjjUxICvgLsWUEd4+zrVQ+P4jFiMRyEmkJuyxvE3KsuBjKlZWsAfvKhMgOuZ+tyADo16K5xi+P8TVUMazSIJWAvhWSaVAsJ1UxlYu+0yjMEDBQcwtdt8vGeJmYoqOA02R/7PdYUOJWNGjci0obDkyMdQpGtvDQA48Z45FhY+ZMwVbgAbszHZUUXZ2PRQL0v/wD4vEcQ72Lz4bDbphla0r+TTup7vmIlOntE7VQYnG8QkwzCaOV3K4VkZcOVaKRpZkkIsjNoixs1gSM50Ctpp4eeJc/CKTiFSWKEyjluBG7KxkzFwVAVgoy5gRfwte9VuTT2VkjB2j4FHBh3bn4snYA4mQ3Jv0vqdDpSYsEMcYRZMUX9q076tubKDa9/M/Cr/jKOZMsryOEJABv32IsANbka37tr2AvbNbfhuzTFC0h5a28KnLoPzMttB5eEdB1rEp5Msnp2/t679h6SELF8OYnNlxAA1LtNKWA99gqios3CwrnK8txZ1PNa9wddfO1vlVtxvDxGTJGryi/gDFQWOgLNqVHkBr103qFzM4PLPeiYgdQQNCL9RuL+41iySlDIpXt+b7kZI6oNLksF7PxyKHSSfKwvbnNoetbsFwAXs0s9tLWmcEH51E4bxEJob8luvWNul7eW3qPdTTHg+agyyBDcXYeFl9DrlPnfSu9jmsitHNk2+CHwhmwrGIAtCZDlZ2CtzHGawJPfu1l87k1I4vzeZHKloXyvFGHkXQkBiysDlU7jXyI8r+uI8FzgFh4xYMWuiSITkOW+99dNxVhwzDYuRjHiooJIsty637zgiwMb7dTpoNKtTplW5UHgzx4WJsrmaCfnODZCzNbmDObjKEbxAa5SN6zgCjRxrEwxUd2vNmHc9pLq3eubhR1pjwHBhHkBaaRspS7XK5VJfvbgHXLm3O1LuN4X91xkUhkY89pEIygXZtYw2WwyrsDYm59TSu27JKzHg5WZXDBWUqBaylT3rEb3I+lV3FIwJw6+GVS9j8L3AphxmBtGx/NoB7/SlfEYvmYqRdMsbmEeVlUAn/Fc/KsXX/6LL8GzT9y9wWGeWHOVAAFiyyd23/FBBX0v+lTH7VYkKIo3OgABAGa3wBY+8C3rVVw/hE8y5UyLl9kX26EZy2h8xbrTT2ZweJhkRXw8WQnvOL5ttDa5BN6ywxue6tJ1vzf32Oi3RW4DgOJkbOUzMfak7x+TE/WmODCY1BoUI8so/wCmmxF0r1WtdPFd39aE1MpOF8QnL5JowBbxAWHyuaRO22Ebh/Eo8XF4Jmuw6c5R3x/xI9fepNdWpe7d8D+9YGWMDvhc8Z8pE7yfMjL/ADGrNFRq7GjKpFzw/GrLGrqbhgCD6HUVJrnn2R8d5kBiJ8NmUeStrb4NcV0Oni7Qs1UqM0UUUwoUVis0AVXFOM8pgoieQkX0GlvkT9Kh/wC1Nv2kEieun/ytV+VrRjsSkUbPIyoiglmY2AA3JNUShNu1L7E7ChhsfEJXnmYs1yEXKQFToLtYXPXXQaC9yTpx8mIxpyoDFD9W+Y1Hraw6X3qTg8dipgZRhI4lJPLDj8Vk9lm1BQsNcp1FxetU3amdCUEaFh0VSdfg/wBaytqHhyXX/F7jrfgpcT2J5d7SEA3vtf113+O9K+OMcUwCEDZR5NvvbZdhmPWmviKYyZsxVgLaJcLGLdSAWLH31TYrgSwIzzsMz3zG17KPIdegA6k+tRkjrjJadMe77/siU6fuV0uFI78fXxKdj6HyPrRheINE1435d/YfQX9DtUZeJctmChyqNkZ21GbcKbCx0qwhZJRqLeo1HyNcuGfLg+CrJ0ym9UXTLSPtGWW08WZbjvKAQCOun61f4HtZEzKwdCVBAzaGxtfY6/KkibhIU/hvlPo1voa0Pgp/ajV/Urr813rpYv8AE78xmlgyx7WXmH7TyLxEmTEOYRKxtnOQrYlRr02FWfG+2GFkyEsmaMllJOYqSLXXKNDbSueYnCkMwZLXyMF1Gl8p39daF4ew2jVfVj/4q2PWRivk0ZsblpensMOI7WXuY1LkahnGWJWGxIJubHW2l7VS8GS7gKSwUlnY7vI3megvc+pNe0wgNubIDbZVGg9wGl/U1tYZgYcPe5BLNcZgp3AttmF1za202rFn6r9bwr/wnFgcd5Fzwbi6wvGyOS+ZrqRZdTfLmvYBul9mA2uacsH9pMbS5Ww8sa3yl3KgqfVNxVDwvsxNDCkuHK4iJlB5brcFTvY7jT9OtMHCOF4bFa99WXRomY3Uemuq+vw30rZCM4eGLW/bt+xY65N+L7cFzlwkRlPVmBC/4dCfjavKYXiEurS8v0UAfoAfrTNguGRxLZFAA8hb9Kl2rT+k35pP+gtlFwXCYlHPNkzqR1NyD8v61dsLivVBq2MVFUhWcd7PqMHxqWFdE5rAD92UCRR8CxFdhBrjXbB+Xx1z5rhW/wDcv/xrsUDXUH0pYbWvctybpP2NtVvaLiv3bCT4jLn5MTyZb2zZFLWvra9vKrKo3EuHJPDJDKLpIjIwva6sLHUajQ1YVHPsX2+maZUQotpRGShWSJwcTgEJVmUMe5inQ+TK3kLNfAeMPLhGmytKwkxKhVy5mEU8sYA8K7KN/Lzq3TARgABFsNu6NNQfL8wB94vW1IgBYADfYW1Op29SfnQBQ/7ST/8A6/FfOD/7qruHyHHYp/vAMa4ZlKYR7Zi1rrNLYlXF75ApKgi5u3hcTSZ2nxiSODhw/wB7hJEbqpyi/iSTTvRNsRY+YsRellNRW5NWXfaHHlIwqaySEIo9SbfDca1AwWIwuHFs4ZvaIBYluuqi3w6bVC4NxJZZs+LIjltlWM+AE6HKx0JOoANm1OlzpH4/i4YiYoVGb2juR0tc6jXTfXYVz5ZqvKmvRd/yx0uxMx/bCIA5Be2l2NgD7hdifTSkzi+MfESABC7Ag5fK2oLbhFB1C6sxtmsFAq74d2SeYhnuijbo1vQf7v32zfw7VcqcLhkIjKm35bWv6v4V+JpFHJk8WeVL04JbS8pzrivA7IOeeWiaiNCTlue8STq8kjaZjvfyFhVQTlA0jobA6RjS23iboouBpqToKccVGZnM0mkSG4JuFLW8WoByItyDa57xt3gKqcHwr71Ox74jUAgHTvHvAkDS4BGnS5FRLFHJJRj+L392F1uU44msnlm8gLW+H9a1HFgDc/A1Z8Q4MmH5wi/aGNEF/ZMsgGnrlB+dRD2TmCgd1vpVS6XdqKuidW25BXFZ3A11UjU38iP0qJPjyCasp+z0sS8wgdzUgeQ3qd2f4DFLM5YXNww8rHarl01tRexY5XC/QXsDw7EYpssanX2jsBXWOy/2bQxwkSXaRtS5Pev6EbfCrPg/DVjACqBTPhVrfDBCCpIzuTZzLiHZbl4jLIZAhJ8BIzHfMFG5/Mo1v3gCL2scFw4YVudhsQkgt3gzXNvUHW3nax9+1P8Ai8Akq5XUMPWqWfsVEx0Zx/Nf9b1nl08l5K9uzX9SdV8k/g3HEnS4IDbMtwSDYHpuNbgjcVZilqHsRGrBsxNjfWx/pTIi2FaceuvHQrrseqwazWGNWkHFu3+vF5D+VMKP+Zj/AFrsOAP4S+4fpXGe07czimJI1/HgiH8ixg/W9dnwa2jX3D9Kpg7cvkvyKox+CRRRRVxQFFFFAGLV5Mde6KigK/iXCUmUhlF7aG2o/wBPTaoHC+y0cIUkZmXrYAA+aqoCqbaXtf1q/rxItwRe3r5VW8UNWutybfApYrEPi5nhiOWKM2YjYn3bH3G4A1INxYnweEga0mZ2XzVmt13Og+Bq94HwVcNHlBLG5YsdyT529LD3AVtxXCIpGzOisfMgXqpYnV7avV7/AEJtHPO0fExickUKWBbLbzJ17xXQAZPCCSfTWmLgnZwQRWOrHVj1LHcn41okwqtxNVUALGhNh+Y2A/VqZeIYyOFc0jBR9SfIDcn0FRhW8pyffn2CT7IRO0vDVEyWGrtCD8Gdh9F/SrtuG6bVE4bmxmK5uW0aG49Taw+Q8urNTW+Gp8Ku5ertfAMVp+FAggjcEUg8Mc4TGBH2RuWT+42sbfW3zrr8uGpE+0Ls6zKJ4lzMgIdRu8Z10HVlOo87keVWTi3uuw+KS4fccsHbpVtA9ct7J9ukRFjxDd0DuTbqV6B7eEjz2PWxp84bx2GX9lLHJ/C4J+QN6aMlLcWUHF0MCmkjtX2mxUOLdIyixpFhW1F2Lz4pYTe42C5gNRqb69G+KWiTBRsSWRGJygkqCSFOZb3HRtR5GmEEzD/adzDIEiU2mhijcyMsbLMZrOzNGCgHJbobkqAetQZftVeSCRooMhGFeUMzXyOcPJOmmUB0GUA2N7k6WBNOuP7MwSoyFAgYhmMYCMSCWFyB3u8SbG4uSag9l8Dh3w4CwRqsRmwyggOeVG7JYswzENYkg+Z3oAjcE7bGbFCAxgAmZQwa754BHnLpbuoxfum5vYfmFNMkgCknYan3DetUeBRXLqiByACwUBiBsCdyB5Uv/aDxXk4CbKe/IvJT+OXui3uBLe5TUN1uSlbo5p2dBnnikO8+Jkm/lLMR9CK7gg0Fcv7FcOAxqqNoIlX3M1r/AErqQqrD5b9S7qPPXoeqKKKuKDFqLVmigArFZooAwKzaiigAtWCKzRQBGTAIHLhRmO5tqajcW4FHiMvMW+Ukg+V96sqxUOKapoCPhcEsahUAAFbSle7UWqQI7xVEmw96syteGjoA5vxz7PFZzJh25TtqwtdGPmV6H1FKmP7E4ldTEkluqd1vhfr8a7c+HrQ+Dqt44stWaa2OK4LtRjMGQObIoGnLnXMnuDHX5NTdwr7WxtiIGX9+I51/wmzD603YvgyOCGQG/pSrxH7MIWJMV4j+6bL/AIdvpUaZR8rG1wl5l9Bn4X24wc5tHiEzflY5H/wvY1q7Fzj7vJbX+04vbX/fvXNeIfZ/ikvZY5l9RY/1FUS9npYhb7tMNSe6fM39k0a5LlB+nB8SO58Y7Rw4dC00qxj1PePuUXZj6AGuacV7QHFSjFSqUw8F+RG3ikkPtsBcXO1ugv1JqhwHBZc34eDbN5uLfrrTv2d7AyO6y4sg5bFYx4V/zNI9U9uEWR/Txb3bLj7O+DskTSyD8SYl29L7D4CnOtcEIUADpWyr0qVGVu3bM0UUVJAUUUUAFFFFABRRRQAUUUUAFFFFABRRRQAUUUUAFYK0UUAeTHXgwiiigDzyBXk4ReoHyoooA9phgNgK25KKKAPVFFFA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dirty="0"/>
          </a:p>
        </p:txBody>
      </p:sp>
      <p:sp>
        <p:nvSpPr>
          <p:cNvPr id="19460" name="AutoShape 4" descr="data:image/jpeg;base64,/9j/4AAQSkZJRgABAQAAAQABAAD/2wCEAAkGBhQSEBUUEhQWFBUWFxYYGBcYGB4cFxgWGBsYHBgfGxoXHCYeGB0jGhgXHy8gJCcpLSwtGB4xNTAqNSYrLCkBCQoKDgwOGg8PGiwkHyQsLCwpKjApLCksLy0sLCw1LCoqLCksLCkpLSksLCwsKSwsLCwpLCwsLCwpLCwsLCwsKf/AABEIAPcAzAMBIgACEQEDEQH/xAAbAAACAgMBAAAAAAAAAAAAAAAABgQFAQMHAv/EAEYQAAIBAgQDBQUFBQUHBAMAAAECAwARBBIhMQUTQQYiMlFhQnGBkaEHFCNSsTNicoLBJFOS0eEWQ4Oi0vDxF7LC0xVVo//EABkBAAIDAQAAAAAAAAAAAAAAAAACAQMEBf/EADERAAICAQMCBQMDAgcAAAAAAAABAhEDEiExBEEiMlFhcZGh8BOB8bHBBSMzQnLR4f/aAAwDAQACEQMRAD8A7jRRRQBi9Gakb7Ws33bD28P3uLP+0K5Mk184gIcre23pVDjO0k2EwmF+6MmQ84usccrF3V1sqfegWa6k9zOrHdTYWoA6vmozVzLg/EcbzWhWdw8nEsQjmSLMY4BHI6WB0AYRgL0Hr1OGdt8dJA9lzzR4KeRk5RX+1JMVVdhqE1yA6/GgDppajNXJm7Q4n70zxYuTEKMFjeRfDGNJcQgjdFA8MjdbgDRMv5ibGTthi5geQ1g0/D4lkMBICzp+M1mtmAbrsLWoA6RmozUgcB7T4l+KNA7M8KidDmiCWeHlhSMvRwXYEt3hqFUb1vH+PYs4whSxaDFvysMIzZ41wkrRO0gGokkJW17bW1WgDqN6L0i9k+N4nE4PFGch8qdxwpVszRXkUgKF7rEWtci+U6rrR8M7V4qN+GwLny8nh6zK8WhEsdpGzm7kq2UE90KTrmLaAHVr0ZqTMV2gnHEzCzmNA0QiiEBfno8bGRjINY8rjLe9ly6g5hSdw7iuKm5bSLYtjuHyShVYOkjOwkjawtkVFUWJJXLrowoA7JmozVyX/anF4mGGN82YDDtNaJkKzLxCFCL20/C3UdNTvV/2f7U4iXissLZjABiAA0YUo8UqqouL6FCT3mJYd4BRpQA93ovXNsH2zxT4uVBIHy4jHxGIQ6JFAjGKTmDxHmBEtfXNtcVGxHaniEcELSS2eTCJiI7Ya4mxD2/s1hcrlFtrMeYToFtQB1K9GauccS7Y4mKXFZ3dGj5mTDJhuaeWIkZJc+ZR42a92sbWtoTXns12ix+JmgjaTKplxed+SCXih+7NFZsqqC6yOM4FiNhpQB0nNRmrkfAu1OMWKBReMhYDFByWP3kyTyLPd3u0eRQOot4jcG1epe02Lw+BKpNJJiPvWOUkwg2KNK0aMW2z9xlAUkg5VygAgA63eioXB8UZIIpG0Z442ItaxZQTp01NTaACiiigAooooAKKKKAC1FFFAGKwTXqqLtbORCqA2MkiJpvYkX+lJOWmNgXl6K8I2lzWrA8QSZA8bZlN9fcbHf1prAkVmiipAwRpWKyTReougCsEVrixaMzKrAstswBuVuLi/lpW6hOwImD4ekWbloEzu0jW6u5uzH1JqVWaKkDFqzaiigAooooAKKKKACiiigAooooAKKxQTQBmil3E9ucKtwr8wjfKLjT946CpOB7UwSkBXFztfz8rjS/pvVX60Lq0TTLBsegk5WYZyuYL1y3tf51SdtIHMUciAsYpFcqNyo8VvhWvtlh05YnMnKaLwt6+Xrf0pVf7Q8QYbgRoP72QgDTyHtH3A1VPJvoa+KDhWxkn7ZJJA33d7SoFbI62YqD3hY73FxcVH7NcTCYooP2eIHNT91vaH/flSFBxHnvmJklI9pQIlHuLDM3yAqxgVVI/arbb8Twn0sNN6lY8zalX3/OSl9Rjujr+atc+MRPG6r/EQP1rm2H43MhIXEyf8Rc4+Y1+NV/Dxho2P3yNpZD3hITzOafMFjb4Dbypp5HDzKv6DwnGfDHXiHa1ZWEGDkUys4QyAZkRbFnYHwuVUee5FS4+yiMPxpJ5T1zykD/Clh8KVODcVjGJ5nLObLkhwsIDyKhNyzhbLGWNrliBYUzDA4zE/tpPusX91C15iP359l90Yv8AvURip+KRZxwSeJGPh+CmlghH4aNJkXTOQOp1PvOulKcvbvEGWyS4YqJMEjOrFoMssuJRyrFQQTy0BuSB0N6fsHhFijWNBZVFgCSTb1LEk77k175SgbC1vLSw/pvVySXAogS/ahIHy8uJQ0ojBdyOReZ4v7Rp3WOUOALaX1sM1aYPtMl5M8zBBf7oIo28KtLG7N3tCVbJmBYjQjXUAv2L4XFMFLqGyusi/wAa+E6eK1+ulSuQPIdOnlt8qkDm/wD6syd48mP9jHIgEmYksICczIDy7c46Mo8IsWvYTP8A1EmQS85IVyJiLFWcjPBiVw5uCNFZnB30sbkA3D393HkNrbdBsPdRyBroNb30896AKvsjxxsZhI52UKzZwQDcAo7IbH3rfc+871c15RLbaV6oAKKKKACiiigArFZrRiywRuWAXscoY2Ut0uRqBegDTxHisUABldUBNhc7nyA3JrQnaLDn/er8dP1qt4X2bYyfeMWwlnIsNPw4lPsxKdvVzqfQVu4rjcFFpKY835QAXP8AKovWeUp82l7cjUSh92YGxjsb31Fc/wC0UOHhZjFIG18I/odj7iDVnjxFLbkwToL+IDJcfG5Hwqg43g1bKUzXuc2a2YEbaixPxHSsPUZG1vW3yvz6lkUUc+PfEyfiyMUjBvc30Gyr6m+p39ajMpxEugygG211Cr0+VZ4PhPxol6PzFP8Ah09/eB+dbcL48pNhnCjKD3n3N/IaW10rb0cUoWuTmZZuXJd4ONeWuXYk6g7gddhb3VZOI1QswIAFyTsB/wBmo+Fl8LMVSNbq2YjUkhY7H1JvpWri/Eb5likAyPdStwhVltlY3uXDAkaAb9bV0Ipyexm0I3YUZMU8YLyBkD5SB+CSSPETezWAAsdb3qpxmEdnEeIbkxSEkRxm7AjY80jba4S3vqR2Yx8aJIroEcDMXXvGSw6gEm9tuhIIq3xkCzIM2v5W8iR/lUTi1tJDRWl2hd4REMM7RgOpBt+EbFj7Letx1NMZ7STxac6RfISKGNL+KBMZb/ew6MRuU6H4H9KuuznD8qDE2+8XPfuLsLb9NvIjb16caeGUJONv59v7nUxTTVEvC9qMRzA7SO4W/c7iRm4t3rAs30qdiOI/eNMVM3LO8GHjfv8AozkZmHoAPfTTwiaGVM0QFtiLag1ZBQKtjhm157/YdtehE4RiM8KkRvEBoEcAMFXQaA6C23pU6vNAralSoQ9UVi9ZqQCi9UnavhU08IGHnaCRWDqw2NgRlcDdTf6Dfaqjsj2wkklbC4xOVik6ezIPzKdjca6b+liBDdDKNqxyoryDXqpFCiiigArBrNQ+JYxo0zLG0huBlS1/r0qG6QGcfgVlTI97XvoSDp6jWlafG4XCScuCNGl3Y32/ic3N/S9b8dBjsSrXth0sbRo45sh8mktljHuvXvg/A4MDh7y5ASbuxF7seguCSANB57nU1knct1t7sdEYcWmkGkkEQ9Lk297UpcYZ2bmZuYFaxfQb6abk62vTRPGmKb8NVhi/PcK7+4X7o9T8PMVPavhaJCckjOdO6rAnTUHzIuB86yZIPJF27Xy9/et9hlSYmRT5WVvyS2+BIP6NXudzHLIigsxdu6DYsSdAfMHyrGKjBMgGzKsg+H+jD5V6dwcVFITpJGr29QCrfpWj/D56otHPzR0yaJyYC0mHjkkYJmWSVO7lVU17rb73AAvv8ancClkxGPlZZEwwbulLZksFAAMbWViUsQToLNavCQxvEWDqOUveQ3OXe5ubMdCB0uLi9aeJcXYYjMyqn3oo15CESyqEjszZrKDc3ABJIGwvXaglSr8/7KEzDcLzYXESxvFKiSMxt41W/jW3syLbulraaaiow5gkEazLdsoOXvWz2t3hoxGmm43toTUniGEkQvEJhICUMoiVsgIuMl+8XsLaHTU3WoNnYhVAhXQXIObKGBZgTqMosLLYG/letLvQ+4EnDY3MUmYWD3jkHTfKT6i4DVv4ZxSbCSPDGyqCb3YBhl87Hfy+FYk4ZkDguGEjXNwEsSCO7bQknLptrUbHpzIFk9uPuOPO3v8AQg/OuL1MXKOqPKLcUqYwwY+Y3tiH11IiUDX+UGp0YxR1R8Ux/ecAfUCq3szxqWOMZEZ1B3Mdx8MrXHw09BVzN28lAssSX/eDL9DY1z7g0nPV9P77nSv0N44dxGVCrTiJTvl1cj0exyn1F6u+G4LEKymSUZFXLkAvm0ABZiLki1/iaTOIdqsRi5SsDSxRLp+Eo5kje0S7XCIOmlzUzCcUaW8M+K5YikSB4xcyZ2TOvMk2F1BOYaaHa1aIKP8AsTf7iu+4/o4OxuK91V4SbD4eC3MjSOPKCS4CrmsRck6XvfXe9Zw3aKB1LCVQBK8N2IW8qEqVXNbNqNLb1tXG4hZGkz7R+DEwDFRaTYbvgjcxj9ovrYd8eqnzN2WbjUKhrSK2V0jYIQxV3YKoYKbrqRvVZxftJheViUMqHlQkyd4ZQH5iAZr2zFkYZd9tNaHuhoumid2c4sMTh45OrDX3jQ/UVaUmfZehGEyno1vot/renOoi7SCaqTCiiimFCsEUE1qhxKsWAIJQ5WA6NYNY+tmB+IoAreNy4ruphkTvXzSudI/5BqxNVeG4Jhgc+In58mxd30B8lRTZfqasu0uMmSNFw63klkWMMQSsYa93YDoAD8apX7N4HDBfvDgysGOd2Id7WLZVU2AGYaDa9ZcibbaSfzwMiZiOGYLKWJWw18Rv8iaRuJBZZCsMWYA2ta/zvcKPfc+nWmrBdnBM5dQ8UXsgs2Z/UgmyjbS1zYdBrB41wqPDqQJ1TfQBQ1/5Rp8qxyhKSTnGKXttf59R00hKeMho8wAIMkRF723AF/dlqNi8OTho3F80MjJpvZiLfX9a34pMivbN3WSQZtzprp0HdrcIA0OLj9M4+F7fUCjonoyuPyZc68Xyj1w2V5CoJyoQSSPaNrLn/Np099bIpBG0rTLJI4e2a5ICoAL9ba+1pe4AqvwWPtCrKbHMoJtewJ1093WrTG8FzAMjPINT32DD4ljZweg6EDzvXfwvfSzERnhfFsxhhLZAAyhjlA16MSSSB4dza9acNGt1KIWKXurBrHS4UgaCwBOYnpt0qSJXccuPMmZ1JEZyh3AAVbIAb9y5AFt2rXjMFMqvK/MiuzIzOxDOzaMLtfTvHUaC5OlbHb8Lr6gbIJ/vf4ktrKwURoSRms3ea+9wdGH5fStfClMU7wNcq47pPX8tz5+JfjU3szgkjBBtzHvtmsY0ttm2yk6j1HmK88SgfIGICupvYG4Fjpr8q5+SKjJx7EppM9dnuITQymKK5IJ0MgCkW7t1ZSDcdRbar5OMy4ljE5WJerf6hQL9dyP6LHFrFo5VOUSixI3B3GvT2h8BUefiiJIUhtLJbvO3eWL3gEgv5KCAfaA3riyi4z0enu+Pz+DpYncTppxSYdUw2DRZsQy3Vb9xF/vJW9lL/wAzHYHUiLj/ALOBM5kafK7ySPJkTR0ki5eSxY+FrsrG9szC2pNKXCmbDjPFJys1izM4aSRvN9DmPpoBsAKsY+1uPa/LV5T0ygBSPMlgLfWtK6lLZR+g2ku4Ps9dU1xCNLzYZVY4f8O8WH+7ANGZe8Chv4hrbppXib7MAyIvPByy4lzeMhGTEshZcsUiWIyKAb5d+75XvZPE4l4c2LUI5PhBvYepsLmr01rTtbiCRhfs3EYtz9FMAT8MA8uHEjE2kOf8RyRlz6WGuUkm/PMf2f5zrBBIJY0EKRnlFQ4hM4VnKSXZQJ3vJdc7KLC179I+0PixCx4ZDrNfNrYmMFRlv0DMwB/dDVa9m+ziQICRd21J9fTyHkOmlI226RZFKMdT57G3srwQYTCxxD2VAv5kVc1gVmrCsKKKKAFrtb2ckxJhKct1jMmaKVnVGLqAr3j1zIbkDTxHVTYhSxnYnGIzMRHNzsVhmZFLKhVJJ2YyAIMqFJEVvGe6blhYV1K1YK0Ac2H2d4nNFaeO6YcwuxZmIuky2VWW625igOHXRBdWNQouEypMzzTQo6JKgB5jqrnCwQoRmQZhniLHbfS5p7412RhxDiW7wzgWWeFskoHQEjR1/dcEVUTJjojy5ohjo2UhZ4skU6eWdJDkJN/EpG21V5FJrwEr3E/gGNxMcLYaE2V5WYOtyxVlS4jGRAi6Mc1lHeHnU+Pgskan8NwT1vf5qWIO/WrA4mTCJJKMDPovdLvDlXX2sspJJJuW3OnQCtuG7Ys8LcxRzM1lC6bi4AuTqNf16Vz5RSl/nS3fZcfyWX6Chjoj3gylCVYKCw7wWxNlHgte2htdvfWvhv7YL+eEj/lU/wCdSOIYCUSGSSxup2v3QQbAeQ8vPfc1FwOmJw/xU/4G/wBKoxR0Z6+CjPxH5KLhc5QlenhN9t7EGrnFYWYBWjLSqTrHuqk6Ahb3sAb+V99KpMJ+2cWuc7/EhjpTLFChjOZsqte/etmKjUE3G3oRtXfi9zA0RZeLTZ0kVo0MRyqAgvcqQ9xqOuvS5GhrLDEzyZ2YO0UXMLO10RMpNiBpmN7Zd776UYaOKRMiCMsdbZgWAAJIB0yqN9via3YfHSQrdJGjUXLLlBWTQ/PxaAjrua6FXG48kHiCaaKZEDquZc+Zo7gJYahQ1nVrqLr+XbSraSGQ5RIyNpYlPC9wLEX8Nj5b6edLTcTllnDyqxLWUaZVRAQ2wBHS/Tw3q04hw9mw6MrBYZADIYxlkYEEC5IFtjfS5Ates2SLklJvcKK1neeOXDwkZY2LGXy65Yx1bMNW2X1OlSOAYeRlyQtlS2azMLKT4rFgTvqb1Nig5csbWCxsojKWtlO2ttNDl0FV6xiLEMr3CBsxto2U7jp16A1yOsjWmT47mzDNXQ0YDs1MCCJIWb1sx+v9KZcK+MisDDFIv7osbfpSlhMFNimAwqNBF+ZyWZv5T3RTPH2KlAB51387FT//ADZRSRjNKlHb2dfZmq0NsmKVELuQqgXJ6ACo/B+LLiYVlQMA17BhY2uRf3G1KeK4BKzgYyYmFRc5nspN9BYm50/80xdn+LQShkw9ysZC3y2U6ez5jStEMjb329u4jQp/aQDDjMJiiCYweW3owbOvxYZwPUU+4LFrIisjBlYAgjYjoa1cX4RHiYWilUMjixB/odwQbEEbWrm0nBOI8KYnCscRATfIQCw96mwY/vIQT1FO7i7HXiSR1a9ZpS7Gdu0xoKsvLlW911sbb2uAQQd1Oo0ptFOnYjTWzCiiipIF3tf2ibCJCVMSc2bll5b8tBypZMxykdYwNxvuKVJvtTmBP4Ki2Eadka4ZZRh0nCk5rlSGIvkG2hJDAOfaLGRR8hpI3lfnWgVAM5lMcm12UfsubudvhVJivtJhvIkSu0iPGpV7KLtNDFIDYllZTN7QFypsTYkAFfL2+xcUmIjkhid4IpGyoSCxWNJFdVZzI0ZL5b5B4TZjqq3nYbjMmJTEtJIkoXEuiNH+z5YjhIy7927MdzvvWuXt/E0atCrMW+6tZxlHLxOJ+7g6E94EMbe7z0XZpuFYiSRvu+IllacRFUlYl5JFkcFck+QLlje+otbUCgCNx/tbiXefDsIyoZ0KZbEqDYEG+ulj0qiwvFACC3dbZgQL6dQWBGvmPrVv2q+zzC4aeMxRMVkvdTJJ3SCL2OfNqDfU1qwfDsNCjAxKqnVszE7De7kkfPzrn5eieV6nLcqjOcHyRcTuCzgkq2UBgUF/Q6qbHcX22FRcM/4vObuxR3YsdrAEaeenzvWZuJxJJaGKP+I6nz06VQ8WxcspZpGJVB3UAsubbbrYG9zUx6VY5fqN8fncmTeSr7EVcYXldwMudiwHkGNxTFgI87BpCCoINjsB5WOlib3paMdgrD3GmLhUlwAdQV+v/iugnatGWapkuDBIZJCImdItFAUhgA1z4twbEX8ttqxKhxOabIsUcahSubUu99tizN9AatB+BEXEi91Mv4nUeRPW+lqqsPKuUMgzu7MwW4vGoCXPlc5jtra2tboU/EVmuaNBYICI2Ui+Ug21KkKxJuCbj4jqas+KcfhmyMWkjRR3iFuS1hdQACNLDXy8qi4jCvJZEWSRVcnmBTZGK3LMb3IttqRWOzqjmAyrdDIqxKn954SWjubre3e8xoTT5KktXNAeuMROkeYSF4+5dWAzAPazA73vY2PnWjjXeEU35hlb363+oarjGWeaSxYj9mb2K5gLkrfcgkXJqtOGvFNESWK2kUnc3sD9R9a5WbHrxuI+OVP7k/AdrsTlyRaBdNF/6U/rVgvaDENpJNKg8wD/AJ1C7EcfSFTzBcHa1ibj0verTGduxI4XDxoR10zSH4LcLXMjKGlPW79OfsjqLcm8P4ThZe9LiDId/wARiPo1v60wcF4thS/Jw7AkAnug5bDextakaXCmaVWnBiUjwBMut9zvnHu19Kfez3Doo4xyyreo2/091X4JtulSX3+grLqvLLegNRmrdaEObds8GMLxGDERAKZFbPbq0RXX1ujlT/CK6Nh5Myg+YpC+09gZcMOuXEH4HlL+pp6wA/DX3Ckjyy2fliyRRRRVhUQuK8GixKBJlzAMGFmZWVhcXVkIZTYkaEaEjY1BHYzCDNaKwYoSodwl0ZHBCBsqnNGhJABOUXvVrjMYkUbySNlSNWdmOwVQSx08gCapB2+wWt5rZQ18yOPDkuBdRdiJEIUakMCAaANmG7E4SO+WG1zGT33IHKl50YF27oWTvBRYanS2lesB2MwkLK0UWUoysvfc5SiSIlgWIACSuoGwBGmgtrft3gxlHNN2tYcuS4u7xgMAt0JljdLNY5hbciqXiPb5jNGmDMJV44nEk/NVW5zSIijIhyNmiYWe1yQBrpQAzcY4Ms+W5sUvb42vXOcR2efiM0kMTf2SF8ssn9/Ku8afuKfE3U93oamYntZiMRCgkxGGw8GIOTnwpiS+W65uW0kSopYHKrnzuL2pk4V2iwEWE/s7WggVFsschIV1DIcuXMwZTmz7G5N6myKFaX7P8lyHA9yjalHiWHWObLmZ/wAxOwBFradbG/uArsmJZZYgyNmSRAysOqsLgj3g1z/tBwBUhcKLnU67k++s2eEskaQ0aRz+DCsziM3Cc0IXtexJt567j51dYTCGOVo73KswHwP9RatSYeyEgm7Ksuv5lABt5bCpXHJSmJzKAwlRHW+xJFj9QD8ajo8uuFehjyxdtM34qzSIGRjZCSRffQIDYWIJ3FbuG4JlYHNYkqp0Ur1ykuTYqLakjQ+dhXnCwL3eY4zyFRfU5mFybJqE06++pKd5XX8NxGxBYeJcyljYrtr7JuPdXVwTS8JQQkx0rYidgx1juzF7EqjKisT7ViT6W1qfw9EEKkoSsYGZ4ySVkIJyuGuutxtY386r4cacMwkVQ4ykHmgZWBNnEet7X0NviK2jiLLC8NmUS2uhBzZA1yV6NoCt+oFjsDV1NWgLjmE4ONndeYQAxJFwxJsGF9WsBp6VAk7kiOb2JKvc+ywsfcAbG3SszYWKaVpDDyYit1Uklix2fu+CwvbpqLVHwF5IWRixyllBYWZk9gn11+lZJRphdblf90CzNE5IQPc2Nu78On+VOnCMbw7CAyRPzGHdsuuvlc90fOlHixvyZT7S5X/iXQ38+tMvZLs7HLHzHclhcX0CqPIDwgWrjxUoZJQil6nSxtOPwWzSYviGgUQQnpbvEepOv6fGpn+whC6SXbzYa/ArY/UimXhpTlrkIZbCxWxBHoRvUy9aXgxvz7v1G1PsKOE7EG34khvfTLoLfG9XPB+BDDliGY5rXudNPhXrjnaCPDJdzdj4UGrMfQeXrVTwjD4qaUTzuY1HhhU90D9/zP8A36UqjCMkorf85B2+Sj7dDPxGBfKJB/jm/wAo66HCO6PcK5xx0348inbJB9Ocf1rpK7VbDljz4ieqKKKtKiJxbh6zwSwuSEljeNiDYhXUqbEg2NiaWeI9jcFI4ildy0pllVcw1KrBG5Hd9jJEdeu9wSKu+1uGeTAYqOMFpHw86oBuXaNgoHrcikyP7O8SVZg8MZdJRywpMa8xcGpADKRdhh5CxINmkvZrUAMWH7D4dShDPcCC2qgHkTPOpsiAavI17AC1gAK0xdgMMrLZ5SFEQKZ1yvyXkljzWW5KvKWFiNl6b1GG+zeZDgyJIr4Ym7EFu5zzKAqupXwnLcZCPMjStOG+y6WOOPJJCsqJhxzMpP4kcc6StYjvZzIhN/EEselAEjEcA4ZPFD/aGZcNAYlKupOTDMlyQUJupAuVAuG6i1rSX7PcK0ZQtJl/sxPeXQYeMxx3BW2qE3uN9RYgWUk+x6dVYpLCrtHiUuMwCiZEAylUGzBwdALNoBtUubsJj8s6h8N+MzEylM0rhpA+VyyEWAGVdDlFrWtYpb9CRm4lxGDAYaOLMWyIsca3BdgoCrew9BrbXoDSdisTiprsY7IfZzFdPUjX61f9l/s/XCwpz2EsiAjNrYC5ta/hFrf5moHFuKSSOywL3V0J0395B+g0qmfNSvfsiUKBPdU2ICsUYE3sG0OttRr9K1YhWbDw33ileI/w2DRn4f0qW8LZnSQAZ9dCTc9L367isYE5s0Z/3gzD0mj/AOoX091Yeik8eZ42U9RHdS9Tdw+O9vcbfH/u9RWeRSYstw5yCVQSSFzWGVNB1UH09DW+AHTW3kRuKsYInIzo2RluCLdxhvt6+nXau7BpMwsXuGYeNpZ5GZ/w7CKUm+TIpe2Sx8TED93fqb7+CzquuZUZ4nLhxozFgUUbktlCm+hvXtIZ3V1VWMWJYykR3DEsoXLY6qLr79xcGpuLwFo1jMJ+8yuDcr4UU6rGALhQBbS+59K1PzWSz1gsY8t4IypDhieYNIiCc2W/iupHx13uasEwwjCLe6hctydxWnh+DSbFYlZUCgqVEZJzKSRmCsAMthfaxs3kDXjHcIQEyXlWzAJGzZVul8qqD7LdNelUZZ26FIHEoLwzINeW4kH8LaN8iPrVXDEJMoLNr3SgDEEr5hSBsRvTIYryLmFhKhRvew0v8QKX+F4poZCfaQ3Ite9iQdOtwK5HWx0zjPtwzZ00ty9g4fiXRY1MwiUWEaqI47e7P+t6t8B2PxN7qxj9cxB/5Rf61ednu1KSWVhkY2G+hPkDpY+hAPvprQ1McGOe9t/v/BqcmhZ4J2QMcxkmbmtbRmuTf43tp1v8qaVWwsKi4/isUIvK6p7zqfcBqapP9uEY2ihlkH5rWH9TVqljxLSLuxY+0YHDcRwuMt3WARv4omLAfFHe38NdJw0wZAym4IBB8wdqoe1PBvv+BZAMkhAeMndJV1T66H0Y1RfZb2j5kRw8l1eK9lO4UEhl96NdfdanTp/I78Ufg6BWaxWatKzDVgGlH7QMRjMgTCZwGgxbOViLsWjjUxICvgLsWUEd4+zrVQ+P4jFiMRyEmkJuyxvE3KsuBjKlZWsAfvKhMgOuZ+tyADo16K5xi+P8TVUMazSIJWAvhWSaVAsJ1UxlYu+0yjMEDBQcwtdt8vGeJmYoqOA02R/7PdYUOJWNGjci0obDkyMdQpGtvDQA48Z45FhY+ZMwVbgAbszHZUUXZ2PRQL0v/wD4vEcQ72Lz4bDbphla0r+TTup7vmIlOntE7VQYnG8QkwzCaOV3K4VkZcOVaKRpZkkIsjNoixs1gSM50Ctpp4eeJc/CKTiFSWKEyjluBG7KxkzFwVAVgoy5gRfwte9VuTT2VkjB2j4FHBh3bn4snYA4mQ3Jv0vqdDpSYsEMcYRZMUX9q076tubKDa9/M/Cr/jKOZMsryOEJABv32IsANbka37tr2AvbNbfhuzTFC0h5a28KnLoPzMttB5eEdB1rEp5Msnp2/t679h6SELF8OYnNlxAA1LtNKWA99gqios3CwrnK8txZ1PNa9wddfO1vlVtxvDxGTJGryi/gDFQWOgLNqVHkBr103qFzM4PLPeiYgdQQNCL9RuL+41iySlDIpXt+b7kZI6oNLksF7PxyKHSSfKwvbnNoetbsFwAXs0s9tLWmcEH51E4bxEJob8luvWNul7eW3qPdTTHg+agyyBDcXYeFl9DrlPnfSu9jmsitHNk2+CHwhmwrGIAtCZDlZ2CtzHGawJPfu1l87k1I4vzeZHKloXyvFGHkXQkBiysDlU7jXyI8r+uI8FzgFh4xYMWuiSITkOW+99dNxVhwzDYuRjHiooJIsty637zgiwMb7dTpoNKtTplW5UHgzx4WJsrmaCfnODZCzNbmDObjKEbxAa5SN6zgCjRxrEwxUd2vNmHc9pLq3eubhR1pjwHBhHkBaaRspS7XK5VJfvbgHXLm3O1LuN4X91xkUhkY89pEIygXZtYw2WwyrsDYm59TSu27JKzHg5WZXDBWUqBaylT3rEb3I+lV3FIwJw6+GVS9j8L3AphxmBtGx/NoB7/SlfEYvmYqRdMsbmEeVlUAn/Fc/KsXX/6LL8GzT9y9wWGeWHOVAAFiyyd23/FBBX0v+lTH7VYkKIo3OgABAGa3wBY+8C3rVVw/hE8y5UyLl9kX26EZy2h8xbrTT2ZweJhkRXw8WQnvOL5ttDa5BN6ywxue6tJ1vzf32Oi3RW4DgOJkbOUzMfak7x+TE/WmODCY1BoUI8so/wCmmxF0r1WtdPFd39aE1MpOF8QnL5JowBbxAWHyuaRO22Ebh/Eo8XF4Jmuw6c5R3x/xI9fepNdWpe7d8D+9YGWMDvhc8Z8pE7yfMjL/ADGrNFRq7GjKpFzw/GrLGrqbhgCD6HUVJrnn2R8d5kBiJ8NmUeStrb4NcV0Oni7Qs1UqM0UUUwoUVis0AVXFOM8pgoieQkX0GlvkT9Kh/wC1Nv2kEieun/ytV+VrRjsSkUbPIyoiglmY2AA3JNUShNu1L7E7ChhsfEJXnmYs1yEXKQFToLtYXPXXQaC9yTpx8mIxpyoDFD9W+Y1Hraw6X3qTg8dipgZRhI4lJPLDj8Vk9lm1BQsNcp1FxetU3amdCUEaFh0VSdfg/wBaytqHhyXX/F7jrfgpcT2J5d7SEA3vtf113+O9K+OMcUwCEDZR5NvvbZdhmPWmviKYyZsxVgLaJcLGLdSAWLH31TYrgSwIzzsMz3zG17KPIdegA6k+tRkjrjJadMe77/siU6fuV0uFI78fXxKdj6HyPrRheINE1435d/YfQX9DtUZeJctmChyqNkZ21GbcKbCx0qwhZJRqLeo1HyNcuGfLg+CrJ0ym9UXTLSPtGWW08WZbjvKAQCOun61f4HtZEzKwdCVBAzaGxtfY6/KkibhIU/hvlPo1voa0Pgp/ajV/Urr813rpYv8AE78xmlgyx7WXmH7TyLxEmTEOYRKxtnOQrYlRr02FWfG+2GFkyEsmaMllJOYqSLXXKNDbSueYnCkMwZLXyMF1Gl8p39daF4ew2jVfVj/4q2PWRivk0ZsblpensMOI7WXuY1LkahnGWJWGxIJubHW2l7VS8GS7gKSwUlnY7vI3megvc+pNe0wgNubIDbZVGg9wGl/U1tYZgYcPe5BLNcZgp3AttmF1za202rFn6r9bwr/wnFgcd5Fzwbi6wvGyOS+ZrqRZdTfLmvYBul9mA2uacsH9pMbS5Ww8sa3yl3KgqfVNxVDwvsxNDCkuHK4iJlB5brcFTvY7jT9OtMHCOF4bFa99WXRomY3Uemuq+vw30rZCM4eGLW/bt+xY65N+L7cFzlwkRlPVmBC/4dCfjavKYXiEurS8v0UAfoAfrTNguGRxLZFAA8hb9Kl2rT+k35pP+gtlFwXCYlHPNkzqR1NyD8v61dsLivVBq2MVFUhWcd7PqMHxqWFdE5rAD92UCRR8CxFdhBrjXbB+Xx1z5rhW/wDcv/xrsUDXUH0pYbWvctybpP2NtVvaLiv3bCT4jLn5MTyZb2zZFLWvra9vKrKo3EuHJPDJDKLpIjIwva6sLHUajQ1YVHPsX2+maZUQotpRGShWSJwcTgEJVmUMe5inQ+TK3kLNfAeMPLhGmytKwkxKhVy5mEU8sYA8K7KN/Lzq3TARgABFsNu6NNQfL8wB94vW1IgBYADfYW1Op29SfnQBQ/7ST/8A6/FfOD/7qruHyHHYp/vAMa4ZlKYR7Zi1rrNLYlXF75ApKgi5u3hcTSZ2nxiSODhw/wB7hJEbqpyi/iSTTvRNsRY+YsRellNRW5NWXfaHHlIwqaySEIo9SbfDca1AwWIwuHFs4ZvaIBYluuqi3w6bVC4NxJZZs+LIjltlWM+AE6HKx0JOoANm1OlzpH4/i4YiYoVGb2juR0tc6jXTfXYVz5ZqvKmvRd/yx0uxMx/bCIA5Be2l2NgD7hdifTSkzi+MfESABC7Ag5fK2oLbhFB1C6sxtmsFAq74d2SeYhnuijbo1vQf7v32zfw7VcqcLhkIjKm35bWv6v4V+JpFHJk8WeVL04JbS8pzrivA7IOeeWiaiNCTlue8STq8kjaZjvfyFhVQTlA0jobA6RjS23iboouBpqToKccVGZnM0mkSG4JuFLW8WoByItyDa57xt3gKqcHwr71Ox74jUAgHTvHvAkDS4BGnS5FRLFHJJRj+L392F1uU44msnlm8gLW+H9a1HFgDc/A1Z8Q4MmH5wi/aGNEF/ZMsgGnrlB+dRD2TmCgd1vpVS6XdqKuidW25BXFZ3A11UjU38iP0qJPjyCasp+z0sS8wgdzUgeQ3qd2f4DFLM5YXNww8rHarl01tRexY5XC/QXsDw7EYpssanX2jsBXWOy/2bQxwkSXaRtS5Pev6EbfCrPg/DVjACqBTPhVrfDBCCpIzuTZzLiHZbl4jLIZAhJ8BIzHfMFG5/Mo1v3gCL2scFw4YVudhsQkgt3gzXNvUHW3nax9+1P8Ai8Akq5XUMPWqWfsVEx0Zx/Nf9b1nl08l5K9uzX9SdV8k/g3HEnS4IDbMtwSDYHpuNbgjcVZilqHsRGrBsxNjfWx/pTIi2FaceuvHQrrseqwazWGNWkHFu3+vF5D+VMKP+Zj/AFrsOAP4S+4fpXGe07czimJI1/HgiH8ixg/W9dnwa2jX3D9Kpg7cvkvyKox+CRRRRVxQFFFFAGLV5Mde6KigK/iXCUmUhlF7aG2o/wBPTaoHC+y0cIUkZmXrYAA+aqoCqbaXtf1q/rxItwRe3r5VW8UNWutybfApYrEPi5nhiOWKM2YjYn3bH3G4A1INxYnweEga0mZ2XzVmt13Og+Bq94HwVcNHlBLG5YsdyT529LD3AVtxXCIpGzOisfMgXqpYnV7avV7/AEJtHPO0fExickUKWBbLbzJ17xXQAZPCCSfTWmLgnZwQRWOrHVj1LHcn41okwqtxNVUALGhNh+Y2A/VqZeIYyOFc0jBR9SfIDcn0FRhW8pyffn2CT7IRO0vDVEyWGrtCD8Gdh9F/SrtuG6bVE4bmxmK5uW0aG49Taw+Q8urNTW+Gp8Ku5ertfAMVp+FAggjcEUg8Mc4TGBH2RuWT+42sbfW3zrr8uGpE+0Ls6zKJ4lzMgIdRu8Z10HVlOo87keVWTi3uuw+KS4fccsHbpVtA9ct7J9ukRFjxDd0DuTbqV6B7eEjz2PWxp84bx2GX9lLHJ/C4J+QN6aMlLcWUHF0MCmkjtX2mxUOLdIyixpFhW1F2Lz4pYTe42C5gNRqb69G+KWiTBRsSWRGJygkqCSFOZb3HRtR5GmEEzD/adzDIEiU2mhijcyMsbLMZrOzNGCgHJbobkqAetQZftVeSCRooMhGFeUMzXyOcPJOmmUB0GUA2N7k6WBNOuP7MwSoyFAgYhmMYCMSCWFyB3u8SbG4uSag9l8Dh3w4CwRqsRmwyggOeVG7JYswzENYkg+Z3oAjcE7bGbFCAxgAmZQwa754BHnLpbuoxfum5vYfmFNMkgCknYan3DetUeBRXLqiByACwUBiBsCdyB5Uv/aDxXk4CbKe/IvJT+OXui3uBLe5TUN1uSlbo5p2dBnnikO8+Jkm/lLMR9CK7gg0Fcv7FcOAxqqNoIlX3M1r/AErqQqrD5b9S7qPPXoeqKKKuKDFqLVmigArFZooAwKzaiigAtWCKzRQBGTAIHLhRmO5tqajcW4FHiMvMW+Ukg+V96sqxUOKapoCPhcEsahUAAFbSle7UWqQI7xVEmw96syteGjoA5vxz7PFZzJh25TtqwtdGPmV6H1FKmP7E4ldTEkluqd1vhfr8a7c+HrQ+Dqt44stWaa2OK4LtRjMGQObIoGnLnXMnuDHX5NTdwr7WxtiIGX9+I51/wmzD603YvgyOCGQG/pSrxH7MIWJMV4j+6bL/AIdvpUaZR8rG1wl5l9Bn4X24wc5tHiEzflY5H/wvY1q7Fzj7vJbX+04vbX/fvXNeIfZ/ikvZY5l9RY/1FUS9npYhb7tMNSe6fM39k0a5LlB+nB8SO58Y7Rw4dC00qxj1PePuUXZj6AGuacV7QHFSjFSqUw8F+RG3ikkPtsBcXO1ugv1JqhwHBZc34eDbN5uLfrrTv2d7AyO6y4sg5bFYx4V/zNI9U9uEWR/Txb3bLj7O+DskTSyD8SYl29L7D4CnOtcEIUADpWyr0qVGVu3bM0UUVJAUUUUAFFFFABRRRQAUUUUAFFFFABRRRQAUUUUAFYK0UUAeTHXgwiiigDzyBXk4ReoHyoooA9phgNgK25KKKAPVFFFA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CL" dirty="0"/>
          </a:p>
        </p:txBody>
      </p:sp>
      <p:pic>
        <p:nvPicPr>
          <p:cNvPr id="19461" name="Picture 6" descr="http://sobreconceptos.com/wp-content/uploads/procariota.jpg"/>
          <p:cNvPicPr>
            <a:picLocks noChangeAspect="1" noChangeArrowheads="1"/>
          </p:cNvPicPr>
          <p:nvPr/>
        </p:nvPicPr>
        <p:blipFill>
          <a:blip r:embed="rId2" cstate="print"/>
          <a:srcRect/>
          <a:stretch>
            <a:fillRect/>
          </a:stretch>
        </p:blipFill>
        <p:spPr bwMode="auto">
          <a:xfrm>
            <a:off x="3995936" y="3789040"/>
            <a:ext cx="3469663" cy="2877467"/>
          </a:xfrm>
          <a:prstGeom prst="rect">
            <a:avLst/>
          </a:prstGeom>
          <a:noFill/>
          <a:ln w="9525">
            <a:noFill/>
            <a:miter lim="800000"/>
            <a:headEnd/>
            <a:tailEnd/>
          </a:ln>
        </p:spPr>
      </p:pic>
      <p:sp>
        <p:nvSpPr>
          <p:cNvPr id="6" name="5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500063" y="571500"/>
            <a:ext cx="8229600" cy="847725"/>
          </a:xfrm>
        </p:spPr>
        <p:txBody>
          <a:bodyPr/>
          <a:lstStyle/>
          <a:p>
            <a:pPr>
              <a:lnSpc>
                <a:spcPct val="50000"/>
              </a:lnSpc>
            </a:pPr>
            <a:r>
              <a:rPr lang="es-ES" sz="4000" b="1" dirty="0" smtClean="0"/>
              <a:t>Células Eucarióticas</a:t>
            </a:r>
            <a:endParaRPr lang="es-CL" dirty="0" smtClean="0"/>
          </a:p>
        </p:txBody>
      </p:sp>
      <p:sp>
        <p:nvSpPr>
          <p:cNvPr id="20483" name="2 Marcador de contenido"/>
          <p:cNvSpPr>
            <a:spLocks noGrp="1"/>
          </p:cNvSpPr>
          <p:nvPr>
            <p:ph idx="1"/>
          </p:nvPr>
        </p:nvSpPr>
        <p:spPr>
          <a:xfrm>
            <a:off x="428625" y="1500188"/>
            <a:ext cx="8229600" cy="3065462"/>
          </a:xfrm>
        </p:spPr>
        <p:txBody>
          <a:bodyPr/>
          <a:lstStyle/>
          <a:p>
            <a:r>
              <a:rPr lang="es-ES" sz="2800" dirty="0" smtClean="0"/>
              <a:t>Son células que tienen </a:t>
            </a:r>
            <a:r>
              <a:rPr lang="es-ES" sz="2800" dirty="0" smtClean="0"/>
              <a:t>organelos</a:t>
            </a:r>
            <a:r>
              <a:rPr lang="es-ES" sz="2800" dirty="0" smtClean="0"/>
              <a:t> rodeados de una membrana. </a:t>
            </a:r>
            <a:r>
              <a:rPr lang="es-ES" sz="2800" b="1" dirty="0" smtClean="0"/>
              <a:t>(Núcleos)</a:t>
            </a:r>
            <a:endParaRPr lang="es-ES" sz="2800" b="1" dirty="0" smtClean="0"/>
          </a:p>
          <a:p>
            <a:r>
              <a:rPr lang="es-ES" sz="2800" dirty="0" smtClean="0"/>
              <a:t>Son células más grandes que las procariontes, entre 10 a 100 µm de diámetro</a:t>
            </a:r>
          </a:p>
          <a:p>
            <a:r>
              <a:rPr lang="es-ES" sz="2800" dirty="0" smtClean="0"/>
              <a:t>Comprenden todos los demás seres vivos (plantas, hongos y animales)</a:t>
            </a:r>
          </a:p>
          <a:p>
            <a:endParaRPr lang="es-ES" sz="2800" dirty="0" smtClean="0"/>
          </a:p>
          <a:p>
            <a:pPr>
              <a:buFont typeface="Wingdings 2" pitchFamily="18" charset="2"/>
              <a:buNone/>
            </a:pPr>
            <a:endParaRPr lang="es-ES" sz="2800" dirty="0" smtClean="0"/>
          </a:p>
          <a:p>
            <a:pPr>
              <a:buFont typeface="Wingdings 2" pitchFamily="18" charset="2"/>
              <a:buNone/>
            </a:pPr>
            <a:endParaRPr lang="es-ES" sz="2800" b="1" dirty="0" smtClean="0"/>
          </a:p>
          <a:p>
            <a:pPr>
              <a:buFont typeface="Wingdings 2" pitchFamily="18" charset="2"/>
              <a:buNone/>
            </a:pPr>
            <a:endParaRPr lang="es-CL" dirty="0" smtClean="0"/>
          </a:p>
        </p:txBody>
      </p:sp>
      <p:pic>
        <p:nvPicPr>
          <p:cNvPr id="20484" name="Picture 2" descr="Comparación célula animal y vegetal"/>
          <p:cNvPicPr>
            <a:picLocks noChangeAspect="1" noChangeArrowheads="1"/>
          </p:cNvPicPr>
          <p:nvPr/>
        </p:nvPicPr>
        <p:blipFill>
          <a:blip r:embed="rId2" cstate="print"/>
          <a:srcRect/>
          <a:stretch>
            <a:fillRect/>
          </a:stretch>
        </p:blipFill>
        <p:spPr bwMode="auto">
          <a:xfrm>
            <a:off x="4000500" y="3929063"/>
            <a:ext cx="4135438" cy="2457450"/>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457200" y="1071563"/>
            <a:ext cx="8229600" cy="5253037"/>
          </a:xfrm>
        </p:spPr>
        <p:txBody>
          <a:bodyPr/>
          <a:lstStyle/>
          <a:p>
            <a:r>
              <a:rPr lang="es-ES" sz="2800" dirty="0" smtClean="0"/>
              <a:t>Poseen el material genético envuelto por una membrana que forma un órgano esférico llamado núcleo.</a:t>
            </a:r>
          </a:p>
          <a:p>
            <a:r>
              <a:rPr lang="es-ES" sz="2800" dirty="0" smtClean="0"/>
              <a:t>El registro arqueológico muestra su presencia en rocas de aproximadamente 1.200 a 1500 millones de años de antigüedad</a:t>
            </a:r>
          </a:p>
          <a:p>
            <a:endParaRPr lang="es-CL" dirty="0" smtClean="0"/>
          </a:p>
        </p:txBody>
      </p:sp>
      <p:pic>
        <p:nvPicPr>
          <p:cNvPr id="21507" name="Picture 4" descr="http://4.bp.blogspot.com/-Y1F9-HSPJ_c/TZ9qCu3EY-I/AAAAAAAAACE/h8oL8xG0Xko/s1600/cromatina.gif"/>
          <p:cNvPicPr>
            <a:picLocks noChangeAspect="1" noChangeArrowheads="1"/>
          </p:cNvPicPr>
          <p:nvPr/>
        </p:nvPicPr>
        <p:blipFill>
          <a:blip r:embed="rId2" cstate="print"/>
          <a:srcRect/>
          <a:stretch>
            <a:fillRect/>
          </a:stretch>
        </p:blipFill>
        <p:spPr bwMode="auto">
          <a:xfrm>
            <a:off x="4357688" y="3429000"/>
            <a:ext cx="2381250" cy="2181225"/>
          </a:xfrm>
          <a:prstGeom prst="rect">
            <a:avLst/>
          </a:prstGeom>
          <a:noFill/>
          <a:ln w="9525">
            <a:noFill/>
            <a:miter lim="800000"/>
            <a:headEnd/>
            <a:tailEnd/>
          </a:ln>
        </p:spPr>
      </p:pic>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encrypted-tbn1.gstatic.com/images?q=tbn:ANd9GcQlSJwrFSjQuHIVTm3IijERVhPm4JRGhDlZDpqaWovlNGjpHyp3Xg"/>
          <p:cNvPicPr>
            <a:picLocks noChangeAspect="1" noChangeArrowheads="1"/>
          </p:cNvPicPr>
          <p:nvPr/>
        </p:nvPicPr>
        <p:blipFill>
          <a:blip r:embed="rId2" cstate="print"/>
          <a:srcRect/>
          <a:stretch>
            <a:fillRect/>
          </a:stretch>
        </p:blipFill>
        <p:spPr bwMode="auto">
          <a:xfrm>
            <a:off x="428625" y="1000125"/>
            <a:ext cx="7715250" cy="5314950"/>
          </a:xfrm>
          <a:prstGeom prst="rect">
            <a:avLst/>
          </a:prstGeom>
          <a:noFill/>
          <a:ln w="9525">
            <a:noFill/>
            <a:miter lim="800000"/>
            <a:headEnd/>
            <a:tailEnd/>
          </a:ln>
        </p:spPr>
      </p:pic>
      <p:sp>
        <p:nvSpPr>
          <p:cNvPr id="3" name="2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CL" sz="2800" dirty="0"/>
              <a:t>El desarrollo del conocimiento científico biológico está marcado por diversos hitos importantes. ¿Cuál de los siguientes hitos sentó las bases para el desarrollo de los otros cuatro?</a:t>
            </a:r>
          </a:p>
        </p:txBody>
      </p:sp>
      <p:sp>
        <p:nvSpPr>
          <p:cNvPr id="3" name="2 Marcador de contenido"/>
          <p:cNvSpPr>
            <a:spLocks noGrp="1"/>
          </p:cNvSpPr>
          <p:nvPr>
            <p:ph idx="1"/>
          </p:nvPr>
        </p:nvSpPr>
        <p:spPr>
          <a:xfrm>
            <a:off x="457200" y="2132856"/>
            <a:ext cx="8229600" cy="3993307"/>
          </a:xfrm>
        </p:spPr>
        <p:txBody>
          <a:bodyPr>
            <a:normAutofit/>
          </a:bodyPr>
          <a:lstStyle/>
          <a:p>
            <a:pPr marL="514350" indent="-514350">
              <a:buAutoNum type="alphaUcParenR"/>
            </a:pPr>
            <a:r>
              <a:rPr lang="es-CL" sz="2800" dirty="0" smtClean="0"/>
              <a:t>Formulación </a:t>
            </a:r>
            <a:r>
              <a:rPr lang="es-CL" sz="2800" dirty="0"/>
              <a:t>de las leyes de la herencia </a:t>
            </a:r>
            <a:endParaRPr lang="es-CL" sz="2800" dirty="0" smtClean="0"/>
          </a:p>
          <a:p>
            <a:pPr marL="514350" indent="-514350">
              <a:buAutoNum type="alphaUcParenR"/>
            </a:pPr>
            <a:r>
              <a:rPr lang="es-CL" sz="2800" dirty="0" smtClean="0"/>
              <a:t>Descubrimiento </a:t>
            </a:r>
            <a:r>
              <a:rPr lang="es-CL" sz="2800" dirty="0"/>
              <a:t>de la vía de secreción de las proteínas </a:t>
            </a:r>
            <a:endParaRPr lang="es-CL" sz="2800" dirty="0" smtClean="0"/>
          </a:p>
          <a:p>
            <a:pPr marL="514350" indent="-514350">
              <a:buAutoNum type="alphaUcParenR"/>
            </a:pPr>
            <a:r>
              <a:rPr lang="es-CL" sz="2800" dirty="0" smtClean="0"/>
              <a:t>Planteamiento </a:t>
            </a:r>
            <a:r>
              <a:rPr lang="es-CL" sz="2800" dirty="0"/>
              <a:t>del modelo del mosaico fluido </a:t>
            </a:r>
            <a:endParaRPr lang="es-CL" sz="2800" dirty="0" smtClean="0"/>
          </a:p>
          <a:p>
            <a:pPr marL="514350" indent="-514350">
              <a:buAutoNum type="alphaUcParenR"/>
            </a:pPr>
            <a:r>
              <a:rPr lang="es-CL" sz="2800" dirty="0" smtClean="0"/>
              <a:t>Planteamiento </a:t>
            </a:r>
            <a:r>
              <a:rPr lang="es-CL" sz="2800" dirty="0"/>
              <a:t>de la teoría </a:t>
            </a:r>
            <a:r>
              <a:rPr lang="es-CL" sz="2800" dirty="0"/>
              <a:t>endosimbiótica</a:t>
            </a:r>
            <a:r>
              <a:rPr lang="es-CL" sz="2800" dirty="0"/>
              <a:t> </a:t>
            </a:r>
            <a:endParaRPr lang="es-CL" sz="2800" dirty="0" smtClean="0"/>
          </a:p>
          <a:p>
            <a:pPr marL="514350" indent="-514350">
              <a:buAutoNum type="alphaUcParenR"/>
            </a:pPr>
            <a:r>
              <a:rPr lang="es-CL" sz="2800" dirty="0" smtClean="0"/>
              <a:t>Formulación </a:t>
            </a:r>
            <a:r>
              <a:rPr lang="es-CL" sz="2800" dirty="0"/>
              <a:t>de la teoría celular</a:t>
            </a:r>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Tree>
    <p:extLst>
      <p:ext uri="{BB962C8B-B14F-4D97-AF65-F5344CB8AC3E}">
        <p14:creationId xmlns:p14="http://schemas.microsoft.com/office/powerpoint/2010/main" val="3555714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84784"/>
            <a:ext cx="8229600" cy="4137323"/>
          </a:xfrm>
        </p:spPr>
        <p:txBody>
          <a:bodyPr>
            <a:normAutofit fontScale="92500" lnSpcReduction="10000"/>
          </a:bodyPr>
          <a:lstStyle/>
          <a:p>
            <a:r>
              <a:rPr lang="es-CL" dirty="0"/>
              <a:t>Para responder esta pregunta los postulantes deben conocer y comprender las teorías y los conceptos relacionados con los tópicos de Organización estructura y actividad celular que son abordados en primer año de Enseñanza Media. En la pregunta se hace referencia a diversos hitos de importancia biológica y se pide a los postulantes que identifiquen cuál de estos sentó las bases para el desarrollo de los demás. </a:t>
            </a:r>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5" name="1 Título"/>
          <p:cNvSpPr>
            <a:spLocks noGrp="1"/>
          </p:cNvSpPr>
          <p:nvPr>
            <p:ph type="title"/>
          </p:nvPr>
        </p:nvSpPr>
        <p:spPr>
          <a:xfrm>
            <a:off x="467544" y="692696"/>
            <a:ext cx="8229600" cy="720080"/>
          </a:xfrm>
        </p:spPr>
        <p:txBody>
          <a:bodyPr>
            <a:normAutofit/>
          </a:bodyPr>
          <a:lstStyle/>
          <a:p>
            <a:pPr algn="l"/>
            <a:r>
              <a:rPr lang="es-CL" sz="3200" dirty="0"/>
              <a:t>COMENTARIO</a:t>
            </a:r>
          </a:p>
        </p:txBody>
      </p:sp>
    </p:spTree>
    <p:extLst>
      <p:ext uri="{BB962C8B-B14F-4D97-AF65-F5344CB8AC3E}">
        <p14:creationId xmlns:p14="http://schemas.microsoft.com/office/powerpoint/2010/main" val="3012750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84784"/>
            <a:ext cx="8229600" cy="4641379"/>
          </a:xfrm>
        </p:spPr>
        <p:txBody>
          <a:bodyPr>
            <a:normAutofit fontScale="85000" lnSpcReduction="20000"/>
          </a:bodyPr>
          <a:lstStyle/>
          <a:p>
            <a:r>
              <a:rPr lang="es-CL" dirty="0"/>
              <a:t>Los resultados de los trabajos de Schleiden, Schwann y Virchow dieron origen a la teoría celular, el concepto unificador de que las células son las unidades vivientes básicas responsables de la organización y funcionamiento de todos los organismos y que además establece que todas las células provienen de otras células. Posteriormente, el biólogo </a:t>
            </a:r>
            <a:r>
              <a:rPr lang="es-CL" dirty="0"/>
              <a:t>August</a:t>
            </a:r>
            <a:r>
              <a:rPr lang="es-CL" dirty="0"/>
              <a:t> </a:t>
            </a:r>
            <a:r>
              <a:rPr lang="es-CL" dirty="0"/>
              <a:t>Weismann</a:t>
            </a:r>
            <a:r>
              <a:rPr lang="es-CL" dirty="0"/>
              <a:t> agregó un corolario importante al señalar que todas las células vivas actuales tienen antecesoras que se remontan a tiempos antiguos. La prueba de que todas las células vivas actuales tienen un origen común, radica en las similitudes básicas de sus estructuras y las moléculas que las componen. </a:t>
            </a:r>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5" name="1 Título"/>
          <p:cNvSpPr>
            <a:spLocks noGrp="1"/>
          </p:cNvSpPr>
          <p:nvPr>
            <p:ph type="title"/>
          </p:nvPr>
        </p:nvSpPr>
        <p:spPr>
          <a:xfrm>
            <a:off x="467544" y="692696"/>
            <a:ext cx="8229600" cy="720080"/>
          </a:xfrm>
        </p:spPr>
        <p:txBody>
          <a:bodyPr>
            <a:normAutofit/>
          </a:bodyPr>
          <a:lstStyle/>
          <a:p>
            <a:pPr algn="l"/>
            <a:r>
              <a:rPr lang="es-CL" sz="3200" dirty="0"/>
              <a:t>COMENTARIO</a:t>
            </a:r>
          </a:p>
        </p:txBody>
      </p:sp>
    </p:spTree>
    <p:extLst>
      <p:ext uri="{BB962C8B-B14F-4D97-AF65-F5344CB8AC3E}">
        <p14:creationId xmlns:p14="http://schemas.microsoft.com/office/powerpoint/2010/main" val="3012750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6"/>
            <a:ext cx="8229600" cy="4713387"/>
          </a:xfrm>
        </p:spPr>
        <p:txBody>
          <a:bodyPr>
            <a:normAutofit fontScale="77500" lnSpcReduction="20000"/>
          </a:bodyPr>
          <a:lstStyle/>
          <a:p>
            <a:r>
              <a:rPr lang="es-CL" dirty="0"/>
              <a:t>El avance del conocimiento biológico y de la tecnología permitió conocer la </a:t>
            </a:r>
            <a:r>
              <a:rPr lang="es-CL" dirty="0"/>
              <a:t>ultraestructura</a:t>
            </a:r>
            <a:r>
              <a:rPr lang="es-CL" dirty="0"/>
              <a:t> de diversos tipos celulares. Así se encontró que todas las células, desde las bacterianas hasta las del ser humano, están rodeadas por una membrana externa que delimita a la célula de su entorno, estructura denominada membrana plasmática. Estudios posteriores permitieron postular el modelo del mosaico fluido, aplicable a todas las membranas celulares. Posteriormente se identificó en células eucariontes un complejo sistema de </a:t>
            </a:r>
            <a:r>
              <a:rPr lang="es-CL" dirty="0"/>
              <a:t>endomembranas</a:t>
            </a:r>
            <a:r>
              <a:rPr lang="es-CL" dirty="0"/>
              <a:t> formado por el retículo </a:t>
            </a:r>
            <a:r>
              <a:rPr lang="es-CL" dirty="0"/>
              <a:t>endoplasmático</a:t>
            </a:r>
            <a:r>
              <a:rPr lang="es-CL" dirty="0"/>
              <a:t> rugoso, liso y por el complejo de Golgi, entre otros, que permitieron determinar cómo las proteínas son secretadas en una célula eucarionte (vía secretora). </a:t>
            </a:r>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5" name="1 Título"/>
          <p:cNvSpPr>
            <a:spLocks noGrp="1"/>
          </p:cNvSpPr>
          <p:nvPr>
            <p:ph type="title"/>
          </p:nvPr>
        </p:nvSpPr>
        <p:spPr>
          <a:xfrm>
            <a:off x="467544" y="692696"/>
            <a:ext cx="8229600" cy="720080"/>
          </a:xfrm>
        </p:spPr>
        <p:txBody>
          <a:bodyPr>
            <a:normAutofit/>
          </a:bodyPr>
          <a:lstStyle/>
          <a:p>
            <a:pPr algn="l"/>
            <a:r>
              <a:rPr lang="es-CL" sz="3200" dirty="0"/>
              <a:t>COMENTARIO</a:t>
            </a:r>
          </a:p>
        </p:txBody>
      </p:sp>
    </p:spTree>
    <p:extLst>
      <p:ext uri="{BB962C8B-B14F-4D97-AF65-F5344CB8AC3E}">
        <p14:creationId xmlns:p14="http://schemas.microsoft.com/office/powerpoint/2010/main" val="3012750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6"/>
            <a:ext cx="8229600" cy="4713387"/>
          </a:xfrm>
        </p:spPr>
        <p:txBody>
          <a:bodyPr>
            <a:normAutofit/>
          </a:bodyPr>
          <a:lstStyle/>
          <a:p>
            <a:r>
              <a:rPr lang="es-CL" dirty="0"/>
              <a:t>Se estableció también que las células eucariontes presentan núcleo, estructura que contiene los cromosomas y uno o más nucléolos. Los cromosomas contienen los genes o unidades de información hereditaria. Esta información condujo a la formulación de las leyes de la herencia que conocemos actualmente. </a:t>
            </a:r>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5" name="1 Título"/>
          <p:cNvSpPr>
            <a:spLocks noGrp="1"/>
          </p:cNvSpPr>
          <p:nvPr>
            <p:ph type="title"/>
          </p:nvPr>
        </p:nvSpPr>
        <p:spPr>
          <a:xfrm>
            <a:off x="467544" y="692696"/>
            <a:ext cx="8229600" cy="720080"/>
          </a:xfrm>
        </p:spPr>
        <p:txBody>
          <a:bodyPr>
            <a:normAutofit/>
          </a:bodyPr>
          <a:lstStyle/>
          <a:p>
            <a:pPr algn="l"/>
            <a:r>
              <a:rPr lang="es-CL" sz="3200" dirty="0"/>
              <a:t>COMENTARIO</a:t>
            </a:r>
          </a:p>
        </p:txBody>
      </p:sp>
    </p:spTree>
    <p:extLst>
      <p:ext uri="{BB962C8B-B14F-4D97-AF65-F5344CB8AC3E}">
        <p14:creationId xmlns:p14="http://schemas.microsoft.com/office/powerpoint/2010/main" val="868906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12776"/>
            <a:ext cx="8229600" cy="4713387"/>
          </a:xfrm>
        </p:spPr>
        <p:txBody>
          <a:bodyPr>
            <a:normAutofit fontScale="92500"/>
          </a:bodyPr>
          <a:lstStyle/>
          <a:p>
            <a:r>
              <a:rPr lang="es-CL" dirty="0"/>
              <a:t>La comparación entre la estructura de células procariontes y eucariontes llevó al planteamiento de la teoría </a:t>
            </a:r>
            <a:r>
              <a:rPr lang="es-CL" dirty="0"/>
              <a:t>endosimbiótica</a:t>
            </a:r>
            <a:r>
              <a:rPr lang="es-CL" dirty="0"/>
              <a:t>. Esta postula que algunos </a:t>
            </a:r>
            <a:r>
              <a:rPr lang="es-CL" dirty="0"/>
              <a:t>organelos</a:t>
            </a:r>
            <a:r>
              <a:rPr lang="es-CL" dirty="0"/>
              <a:t> de las células eucariontes, especialmente plastos y mitocondrias, provienen de organismos procariontes que después de ser englobados por otros habrían establecido una relación </a:t>
            </a:r>
            <a:r>
              <a:rPr lang="es-CL" dirty="0"/>
              <a:t>endosimbiótica</a:t>
            </a:r>
            <a:r>
              <a:rPr lang="es-CL" dirty="0"/>
              <a:t> con ellos. Por lo tanto, según lo argumentado anteriormente, la clave de la pregunta corresponde a la opción </a:t>
            </a:r>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5" name="1 Título"/>
          <p:cNvSpPr>
            <a:spLocks noGrp="1"/>
          </p:cNvSpPr>
          <p:nvPr>
            <p:ph type="title"/>
          </p:nvPr>
        </p:nvSpPr>
        <p:spPr>
          <a:xfrm>
            <a:off x="467544" y="692696"/>
            <a:ext cx="8229600" cy="720080"/>
          </a:xfrm>
        </p:spPr>
        <p:txBody>
          <a:bodyPr>
            <a:normAutofit/>
          </a:bodyPr>
          <a:lstStyle/>
          <a:p>
            <a:pPr algn="l"/>
            <a:r>
              <a:rPr lang="es-CL" sz="3200" dirty="0"/>
              <a:t>COMENTARIO</a:t>
            </a:r>
          </a:p>
        </p:txBody>
      </p:sp>
    </p:spTree>
    <p:extLst>
      <p:ext uri="{BB962C8B-B14F-4D97-AF65-F5344CB8AC3E}">
        <p14:creationId xmlns:p14="http://schemas.microsoft.com/office/powerpoint/2010/main" val="3064491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Marcador de contenido"/>
          <p:cNvSpPr>
            <a:spLocks noGrp="1"/>
          </p:cNvSpPr>
          <p:nvPr>
            <p:ph idx="1"/>
          </p:nvPr>
        </p:nvSpPr>
        <p:spPr>
          <a:xfrm>
            <a:off x="500063" y="1571625"/>
            <a:ext cx="7960369" cy="2708275"/>
          </a:xfrm>
        </p:spPr>
        <p:txBody>
          <a:bodyPr>
            <a:normAutofit fontScale="92500" lnSpcReduction="20000"/>
          </a:bodyPr>
          <a:lstStyle/>
          <a:p>
            <a:pPr algn="just"/>
            <a:r>
              <a:rPr lang="es-CL" dirty="0" smtClean="0"/>
              <a:t>La célula es la unidad básica en biología. Cada organismo o bien es una célula o esta formado por células. Por lo tanto, únicamente podemos apreciar las capacidades y limitaciones de los organismos vivos, tanto animales como vegetales o microorganismos, si comprendemos la estructura y función de las células</a:t>
            </a:r>
          </a:p>
        </p:txBody>
      </p:sp>
      <p:sp>
        <p:nvSpPr>
          <p:cNvPr id="3" name="2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4" name="Rectangle 2"/>
          <p:cNvSpPr>
            <a:spLocks noGrp="1" noChangeArrowheads="1"/>
          </p:cNvSpPr>
          <p:nvPr>
            <p:ph type="title"/>
          </p:nvPr>
        </p:nvSpPr>
        <p:spPr>
          <a:xfrm>
            <a:off x="357188" y="571500"/>
            <a:ext cx="8569325" cy="868363"/>
          </a:xfrm>
        </p:spPr>
        <p:txBody>
          <a:bodyPr/>
          <a:lstStyle/>
          <a:p>
            <a:r>
              <a:rPr lang="es-ES" sz="3600" b="1" dirty="0" smtClean="0">
                <a:latin typeface="Arial" charset="0"/>
              </a:rPr>
              <a:t>HISTORIA DE LATEORÍA CELULAR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CL" sz="2800" dirty="0"/>
              <a:t>El desarrollo del conocimiento científico biológico está marcado por diversos hitos importantes. ¿Cuál de los siguientes hitos sentó las bases para el desarrollo de los otros cuatro?</a:t>
            </a:r>
          </a:p>
        </p:txBody>
      </p:sp>
      <p:sp>
        <p:nvSpPr>
          <p:cNvPr id="3" name="2 Marcador de contenido"/>
          <p:cNvSpPr>
            <a:spLocks noGrp="1"/>
          </p:cNvSpPr>
          <p:nvPr>
            <p:ph idx="1"/>
          </p:nvPr>
        </p:nvSpPr>
        <p:spPr>
          <a:xfrm>
            <a:off x="457200" y="2132856"/>
            <a:ext cx="8229600" cy="3993307"/>
          </a:xfrm>
        </p:spPr>
        <p:txBody>
          <a:bodyPr>
            <a:normAutofit/>
          </a:bodyPr>
          <a:lstStyle/>
          <a:p>
            <a:pPr marL="514350" indent="-514350">
              <a:buAutoNum type="alphaUcParenR"/>
            </a:pPr>
            <a:r>
              <a:rPr lang="es-CL" sz="2800" dirty="0" smtClean="0"/>
              <a:t>Formulación </a:t>
            </a:r>
            <a:r>
              <a:rPr lang="es-CL" sz="2800" dirty="0"/>
              <a:t>de las leyes de la herencia </a:t>
            </a:r>
            <a:endParaRPr lang="es-CL" sz="2800" dirty="0" smtClean="0"/>
          </a:p>
          <a:p>
            <a:pPr marL="514350" indent="-514350">
              <a:buAutoNum type="alphaUcParenR"/>
            </a:pPr>
            <a:r>
              <a:rPr lang="es-CL" sz="2800" dirty="0" smtClean="0"/>
              <a:t>Descubrimiento </a:t>
            </a:r>
            <a:r>
              <a:rPr lang="es-CL" sz="2800" dirty="0"/>
              <a:t>de la vía de secreción de las proteínas </a:t>
            </a:r>
            <a:endParaRPr lang="es-CL" sz="2800" dirty="0" smtClean="0"/>
          </a:p>
          <a:p>
            <a:pPr marL="514350" indent="-514350">
              <a:buAutoNum type="alphaUcParenR"/>
            </a:pPr>
            <a:r>
              <a:rPr lang="es-CL" sz="2800" dirty="0" smtClean="0"/>
              <a:t>Planteamiento </a:t>
            </a:r>
            <a:r>
              <a:rPr lang="es-CL" sz="2800" dirty="0"/>
              <a:t>del modelo del mosaico fluido </a:t>
            </a:r>
            <a:endParaRPr lang="es-CL" sz="2800" dirty="0" smtClean="0"/>
          </a:p>
          <a:p>
            <a:pPr marL="514350" indent="-514350">
              <a:buAutoNum type="alphaUcParenR"/>
            </a:pPr>
            <a:r>
              <a:rPr lang="es-CL" sz="2800" dirty="0" smtClean="0"/>
              <a:t>Planteamiento </a:t>
            </a:r>
            <a:r>
              <a:rPr lang="es-CL" sz="2800" dirty="0"/>
              <a:t>de la teoría </a:t>
            </a:r>
            <a:r>
              <a:rPr lang="es-CL" sz="2800" dirty="0"/>
              <a:t>endosimbiótica</a:t>
            </a:r>
            <a:r>
              <a:rPr lang="es-CL" sz="2800" dirty="0"/>
              <a:t> </a:t>
            </a:r>
            <a:endParaRPr lang="es-CL" sz="2800" dirty="0" smtClean="0"/>
          </a:p>
          <a:p>
            <a:pPr marL="514350" indent="-514350">
              <a:buAutoNum type="alphaUcParenR"/>
            </a:pPr>
            <a:r>
              <a:rPr lang="es-CL" sz="2800" dirty="0" smtClean="0"/>
              <a:t>Formulación </a:t>
            </a:r>
            <a:r>
              <a:rPr lang="es-CL" sz="2800" dirty="0"/>
              <a:t>de la teoría celular</a:t>
            </a:r>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5" name="4 Elipse"/>
          <p:cNvSpPr/>
          <p:nvPr/>
        </p:nvSpPr>
        <p:spPr>
          <a:xfrm>
            <a:off x="3203848" y="270892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E</a:t>
            </a:r>
          </a:p>
        </p:txBody>
      </p:sp>
    </p:spTree>
    <p:extLst>
      <p:ext uri="{BB962C8B-B14F-4D97-AF65-F5344CB8AC3E}">
        <p14:creationId xmlns:p14="http://schemas.microsoft.com/office/powerpoint/2010/main" val="55928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28800"/>
            <a:ext cx="8229600" cy="4497363"/>
          </a:xfrm>
        </p:spPr>
        <p:txBody>
          <a:bodyPr/>
          <a:lstStyle/>
          <a:p>
            <a:r>
              <a:rPr lang="es-CL" dirty="0" smtClean="0"/>
              <a:t>La historia de la biología celular comenzó hace más de 300 años cuando algunos científicos europeos comenzaron as enfocar sus microscopios a diversos materiales biológicos, desde la corteza de los arboles hasta el esperma humano.</a:t>
            </a:r>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5" name="Rectangle 2"/>
          <p:cNvSpPr>
            <a:spLocks noGrp="1" noChangeArrowheads="1"/>
          </p:cNvSpPr>
          <p:nvPr>
            <p:ph type="title"/>
          </p:nvPr>
        </p:nvSpPr>
        <p:spPr>
          <a:xfrm>
            <a:off x="357188" y="571500"/>
            <a:ext cx="8569325" cy="868363"/>
          </a:xfrm>
        </p:spPr>
        <p:txBody>
          <a:bodyPr/>
          <a:lstStyle/>
          <a:p>
            <a:r>
              <a:rPr lang="es-ES" sz="3600" b="1" dirty="0" smtClean="0">
                <a:latin typeface="Arial" charset="0"/>
              </a:rPr>
              <a:t>HISTORIA DE LATEORÍA CELULAR</a:t>
            </a:r>
          </a:p>
        </p:txBody>
      </p:sp>
    </p:spTree>
    <p:extLst>
      <p:ext uri="{BB962C8B-B14F-4D97-AF65-F5344CB8AC3E}">
        <p14:creationId xmlns:p14="http://schemas.microsoft.com/office/powerpoint/2010/main" val="1996181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Marcador de contenido"/>
          <p:cNvSpPr>
            <a:spLocks noGrp="1"/>
          </p:cNvSpPr>
          <p:nvPr>
            <p:ph idx="1"/>
          </p:nvPr>
        </p:nvSpPr>
        <p:spPr>
          <a:xfrm>
            <a:off x="539552" y="1340768"/>
            <a:ext cx="8229600" cy="2136775"/>
          </a:xfrm>
        </p:spPr>
        <p:txBody>
          <a:bodyPr/>
          <a:lstStyle/>
          <a:p>
            <a:pPr algn="just"/>
            <a:r>
              <a:rPr lang="es-ES" sz="2800" dirty="0" smtClean="0"/>
              <a:t>En 1590, los artesanos holandeses Hans y Zacharias Jansen, construyeron el primer microscopio compuesto. </a:t>
            </a:r>
          </a:p>
          <a:p>
            <a:endParaRPr lang="es-CL" dirty="0" smtClean="0"/>
          </a:p>
        </p:txBody>
      </p:sp>
      <p:pic>
        <p:nvPicPr>
          <p:cNvPr id="8195" name="Picture 2" descr="File:Zacharias.jpg"/>
          <p:cNvPicPr>
            <a:picLocks noChangeAspect="1" noChangeArrowheads="1"/>
          </p:cNvPicPr>
          <p:nvPr/>
        </p:nvPicPr>
        <p:blipFill>
          <a:blip r:embed="rId2" cstate="print"/>
          <a:srcRect/>
          <a:stretch>
            <a:fillRect/>
          </a:stretch>
        </p:blipFill>
        <p:spPr bwMode="auto">
          <a:xfrm>
            <a:off x="5572125" y="2571750"/>
            <a:ext cx="2074863" cy="2786063"/>
          </a:xfrm>
          <a:prstGeom prst="rect">
            <a:avLst/>
          </a:prstGeom>
          <a:noFill/>
          <a:ln w="9525">
            <a:noFill/>
            <a:miter lim="800000"/>
            <a:headEnd/>
            <a:tailEnd/>
          </a:ln>
        </p:spPr>
      </p:pic>
      <p:pic>
        <p:nvPicPr>
          <p:cNvPr id="8196" name="Picture 4" descr="File:Microscope Zeiss 1879.jpg"/>
          <p:cNvPicPr>
            <a:picLocks noChangeAspect="1" noChangeArrowheads="1"/>
          </p:cNvPicPr>
          <p:nvPr/>
        </p:nvPicPr>
        <p:blipFill>
          <a:blip r:embed="rId3" cstate="print"/>
          <a:srcRect/>
          <a:stretch>
            <a:fillRect/>
          </a:stretch>
        </p:blipFill>
        <p:spPr bwMode="auto">
          <a:xfrm>
            <a:off x="2714625" y="2714625"/>
            <a:ext cx="1585913" cy="3286125"/>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6" name="Rectangle 2"/>
          <p:cNvSpPr>
            <a:spLocks noGrp="1" noChangeArrowheads="1"/>
          </p:cNvSpPr>
          <p:nvPr>
            <p:ph type="title"/>
          </p:nvPr>
        </p:nvSpPr>
        <p:spPr>
          <a:xfrm>
            <a:off x="357188" y="571500"/>
            <a:ext cx="8569325" cy="868363"/>
          </a:xfrm>
        </p:spPr>
        <p:txBody>
          <a:bodyPr/>
          <a:lstStyle/>
          <a:p>
            <a:r>
              <a:rPr lang="es-ES" sz="3600" b="1" dirty="0" smtClean="0">
                <a:latin typeface="Arial" charset="0"/>
              </a:rPr>
              <a:t>HISTORIA DE LATEORÍA CELULAR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Marcador de contenido"/>
          <p:cNvSpPr>
            <a:spLocks noGrp="1"/>
          </p:cNvSpPr>
          <p:nvPr>
            <p:ph idx="1"/>
          </p:nvPr>
        </p:nvSpPr>
        <p:spPr>
          <a:xfrm>
            <a:off x="467544" y="1336920"/>
            <a:ext cx="8229600" cy="2357438"/>
          </a:xfrm>
        </p:spPr>
        <p:txBody>
          <a:bodyPr/>
          <a:lstStyle/>
          <a:p>
            <a:pPr algn="just"/>
            <a:r>
              <a:rPr lang="es-ES" sz="2800" dirty="0" smtClean="0"/>
              <a:t>Robert Hook, científico inglés, mejoró el microscopio compuesto.</a:t>
            </a:r>
          </a:p>
          <a:p>
            <a:pPr algn="just"/>
            <a:r>
              <a:rPr lang="es-ES" sz="2800" dirty="0" smtClean="0"/>
              <a:t>En 1639 observó finos cortes de corcho y lo que vio le recordó a las celdillas de un panal de abejas, de allí el nombre de </a:t>
            </a:r>
            <a:r>
              <a:rPr lang="es-ES" sz="2800" b="1" dirty="0" smtClean="0"/>
              <a:t>células</a:t>
            </a:r>
            <a:r>
              <a:rPr lang="es-ES" sz="2800" dirty="0" smtClean="0"/>
              <a:t>.</a:t>
            </a:r>
          </a:p>
          <a:p>
            <a:endParaRPr lang="es-ES" sz="2800" dirty="0" smtClean="0"/>
          </a:p>
          <a:p>
            <a:pPr>
              <a:buFont typeface="Wingdings 2" pitchFamily="18" charset="2"/>
              <a:buNone/>
            </a:pPr>
            <a:endParaRPr lang="es-CL" dirty="0" smtClean="0"/>
          </a:p>
        </p:txBody>
      </p:sp>
      <p:pic>
        <p:nvPicPr>
          <p:cNvPr id="9219" name="Picture 2" descr="File:Hooke Microscope.jpg"/>
          <p:cNvPicPr>
            <a:picLocks noChangeAspect="1" noChangeArrowheads="1"/>
          </p:cNvPicPr>
          <p:nvPr/>
        </p:nvPicPr>
        <p:blipFill>
          <a:blip r:embed="rId2" cstate="print"/>
          <a:srcRect/>
          <a:stretch>
            <a:fillRect/>
          </a:stretch>
        </p:blipFill>
        <p:spPr bwMode="auto">
          <a:xfrm>
            <a:off x="5286375" y="3861048"/>
            <a:ext cx="2489200" cy="2428875"/>
          </a:xfrm>
          <a:prstGeom prst="rect">
            <a:avLst/>
          </a:prstGeom>
          <a:noFill/>
          <a:ln w="9525">
            <a:noFill/>
            <a:miter lim="800000"/>
            <a:headEnd/>
            <a:tailEnd/>
          </a:ln>
        </p:spPr>
      </p:pic>
      <p:pic>
        <p:nvPicPr>
          <p:cNvPr id="9220" name="Picture 4" descr="https://encrypted-tbn1.gstatic.com/images?q=tbn:ANd9GcQseNBcUrmrFqzPU02eCoRFPZG2EAcApJEXoyxhhxhUrnilI2sGqA"/>
          <p:cNvPicPr>
            <a:picLocks noChangeAspect="1" noChangeArrowheads="1"/>
          </p:cNvPicPr>
          <p:nvPr/>
        </p:nvPicPr>
        <p:blipFill>
          <a:blip r:embed="rId3" cstate="print"/>
          <a:srcRect/>
          <a:stretch>
            <a:fillRect/>
          </a:stretch>
        </p:blipFill>
        <p:spPr bwMode="auto">
          <a:xfrm>
            <a:off x="1571624" y="4149080"/>
            <a:ext cx="2200275" cy="2076450"/>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6" name="Rectangle 2"/>
          <p:cNvSpPr>
            <a:spLocks noGrp="1" noChangeArrowheads="1"/>
          </p:cNvSpPr>
          <p:nvPr>
            <p:ph type="title"/>
          </p:nvPr>
        </p:nvSpPr>
        <p:spPr>
          <a:xfrm>
            <a:off x="357188" y="571500"/>
            <a:ext cx="8569325" cy="868363"/>
          </a:xfrm>
        </p:spPr>
        <p:txBody>
          <a:bodyPr/>
          <a:lstStyle/>
          <a:p>
            <a:r>
              <a:rPr lang="es-ES" sz="3600" b="1" dirty="0" smtClean="0">
                <a:latin typeface="Arial" charset="0"/>
              </a:rPr>
              <a:t>HISTORIA DE LATEORÍA CELULAR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sz="half" idx="1"/>
          </p:nvPr>
        </p:nvSpPr>
        <p:spPr>
          <a:xfrm>
            <a:off x="500063" y="1071563"/>
            <a:ext cx="7643812" cy="2151062"/>
          </a:xfrm>
        </p:spPr>
        <p:txBody>
          <a:bodyPr/>
          <a:lstStyle/>
          <a:p>
            <a:pPr>
              <a:lnSpc>
                <a:spcPct val="90000"/>
              </a:lnSpc>
              <a:buClr>
                <a:schemeClr val="tx2"/>
              </a:buClr>
            </a:pPr>
            <a:endParaRPr lang="es-ES" sz="2000" dirty="0" smtClean="0"/>
          </a:p>
          <a:p>
            <a:pPr algn="just">
              <a:lnSpc>
                <a:spcPct val="90000"/>
              </a:lnSpc>
              <a:buClr>
                <a:schemeClr val="tx2"/>
              </a:buClr>
            </a:pPr>
            <a:r>
              <a:rPr lang="es-ES" sz="2800" dirty="0" smtClean="0"/>
              <a:t>A pesar que Hook no observó células vivas, se le considera la primera persona que observó e identificó las células.</a:t>
            </a:r>
          </a:p>
        </p:txBody>
      </p:sp>
      <p:pic>
        <p:nvPicPr>
          <p:cNvPr id="10243" name="Picture 8" descr="robert Hook"/>
          <p:cNvPicPr>
            <a:picLocks noGrp="1" noChangeAspect="1" noChangeArrowheads="1"/>
          </p:cNvPicPr>
          <p:nvPr>
            <p:ph sz="half" idx="2"/>
          </p:nvPr>
        </p:nvPicPr>
        <p:blipFill>
          <a:blip r:embed="rId2" cstate="print"/>
          <a:srcRect/>
          <a:stretch>
            <a:fillRect/>
          </a:stretch>
        </p:blipFill>
        <p:spPr>
          <a:xfrm>
            <a:off x="2000250" y="2928938"/>
            <a:ext cx="4038600" cy="2070100"/>
          </a:xfrm>
          <a:noFill/>
        </p:spPr>
      </p:pic>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6" name="Rectangle 2"/>
          <p:cNvSpPr>
            <a:spLocks noGrp="1" noChangeArrowheads="1"/>
          </p:cNvSpPr>
          <p:nvPr>
            <p:ph type="title"/>
          </p:nvPr>
        </p:nvSpPr>
        <p:spPr>
          <a:xfrm>
            <a:off x="357188" y="571500"/>
            <a:ext cx="8569325" cy="868363"/>
          </a:xfrm>
        </p:spPr>
        <p:txBody>
          <a:bodyPr/>
          <a:lstStyle/>
          <a:p>
            <a:r>
              <a:rPr lang="es-ES" sz="3600" b="1" dirty="0" smtClean="0">
                <a:latin typeface="Arial" charset="0"/>
              </a:rPr>
              <a:t>HISTORIA DE LATEORÍA CELULAR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idx="1"/>
          </p:nvPr>
        </p:nvSpPr>
        <p:spPr>
          <a:xfrm>
            <a:off x="395536" y="1267053"/>
            <a:ext cx="8229600" cy="4466203"/>
          </a:xfrm>
        </p:spPr>
        <p:txBody>
          <a:bodyPr>
            <a:normAutofit/>
          </a:bodyPr>
          <a:lstStyle/>
          <a:p>
            <a:pPr algn="just"/>
            <a:r>
              <a:rPr lang="es-ES" sz="2800" dirty="0" smtClean="0"/>
              <a:t>Dos factores restringieron la comprensión de la naturaleza de las células. Uno fue la resolución de los microscopios de la época, que era limitada incluso en los mejores instrumentos. El segundo factor, probablemente mas fundamental, fue la naturaleza esencialmente descriptiva de la biología del siglo XVII.</a:t>
            </a:r>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6" name="Rectangle 2"/>
          <p:cNvSpPr>
            <a:spLocks noGrp="1" noChangeArrowheads="1"/>
          </p:cNvSpPr>
          <p:nvPr>
            <p:ph type="title"/>
          </p:nvPr>
        </p:nvSpPr>
        <p:spPr>
          <a:xfrm>
            <a:off x="323528" y="548680"/>
            <a:ext cx="8569325" cy="868363"/>
          </a:xfrm>
        </p:spPr>
        <p:txBody>
          <a:bodyPr/>
          <a:lstStyle/>
          <a:p>
            <a:r>
              <a:rPr lang="es-ES" sz="3600" b="1" dirty="0" smtClean="0">
                <a:latin typeface="Arial" charset="0"/>
              </a:rPr>
              <a:t>HISTORIA DE LATEORÍA CELULAR</a:t>
            </a:r>
          </a:p>
        </p:txBody>
      </p:sp>
    </p:spTree>
    <p:extLst>
      <p:ext uri="{BB962C8B-B14F-4D97-AF65-F5344CB8AC3E}">
        <p14:creationId xmlns:p14="http://schemas.microsoft.com/office/powerpoint/2010/main" val="1024784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idx="1"/>
          </p:nvPr>
        </p:nvSpPr>
        <p:spPr>
          <a:xfrm>
            <a:off x="395536" y="1267053"/>
            <a:ext cx="8229600" cy="1381125"/>
          </a:xfrm>
        </p:spPr>
        <p:txBody>
          <a:bodyPr/>
          <a:lstStyle/>
          <a:p>
            <a:pPr algn="just"/>
            <a:r>
              <a:rPr lang="es-ES" sz="2800" dirty="0" smtClean="0"/>
              <a:t>El microscopio compuesto está formado por dos lentes montadas en cada extremo de un tubo hueco</a:t>
            </a:r>
          </a:p>
        </p:txBody>
      </p:sp>
      <p:sp>
        <p:nvSpPr>
          <p:cNvPr id="4" name="3 Marcador de pie de página"/>
          <p:cNvSpPr>
            <a:spLocks noGrp="1"/>
          </p:cNvSpPr>
          <p:nvPr>
            <p:ph type="ftr" sz="quarter" idx="11"/>
          </p:nvPr>
        </p:nvSpPr>
        <p:spPr/>
        <p:txBody>
          <a:bodyPr/>
          <a:lstStyle/>
          <a:p>
            <a:pPr>
              <a:defRPr/>
            </a:pPr>
            <a:r>
              <a:rPr lang="es-ES" altLang="en-US" dirty="0" smtClean="0"/>
              <a:t>Profesor </a:t>
            </a:r>
            <a:r>
              <a:rPr lang="es-ES" altLang="en-US" dirty="0" smtClean="0"/>
              <a:t>José </a:t>
            </a:r>
            <a:r>
              <a:rPr lang="es-ES" altLang="en-US" dirty="0" smtClean="0"/>
              <a:t>De La Cruz</a:t>
            </a:r>
            <a:endParaRPr lang="es-ES" altLang="en-US" dirty="0"/>
          </a:p>
        </p:txBody>
      </p:sp>
      <p:sp>
        <p:nvSpPr>
          <p:cNvPr id="6" name="Rectangle 2"/>
          <p:cNvSpPr>
            <a:spLocks noGrp="1" noChangeArrowheads="1"/>
          </p:cNvSpPr>
          <p:nvPr>
            <p:ph type="title"/>
          </p:nvPr>
        </p:nvSpPr>
        <p:spPr>
          <a:xfrm>
            <a:off x="323528" y="548680"/>
            <a:ext cx="8569325" cy="868363"/>
          </a:xfrm>
        </p:spPr>
        <p:txBody>
          <a:bodyPr/>
          <a:lstStyle/>
          <a:p>
            <a:r>
              <a:rPr lang="es-ES" sz="3600" b="1" dirty="0" smtClean="0">
                <a:latin typeface="Arial" charset="0"/>
              </a:rPr>
              <a:t>HISTORIA DE LATEORÍA CELULAR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76872"/>
            <a:ext cx="5531321" cy="384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preute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preutech</Template>
  <TotalTime>864</TotalTime>
  <Words>1531</Words>
  <Application>Microsoft Office PowerPoint</Application>
  <PresentationFormat>Presentación en pantalla (4:3)</PresentationFormat>
  <Paragraphs>115</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preutech</vt:lpstr>
      <vt:lpstr>Eje: Organización, Estructura y Actividad Celular</vt:lpstr>
      <vt:lpstr>HISTORIA DE LATEORÍA CELULAR</vt:lpstr>
      <vt:lpstr>HISTORIA DE LATEORÍA CELULAR</vt:lpstr>
      <vt:lpstr>HISTORIA DE LATEORÍA CELULAR</vt:lpstr>
      <vt:lpstr>HISTORIA DE LATEORÍA CELULAR</vt:lpstr>
      <vt:lpstr>HISTORIA DE LATEORÍA CELULAR</vt:lpstr>
      <vt:lpstr>HISTORIA DE LATEORÍA CELULAR</vt:lpstr>
      <vt:lpstr>HISTORIA DE LATEORÍA CELULAR</vt:lpstr>
      <vt:lpstr>HISTORIA DE LATEORÍA CELULAR</vt:lpstr>
      <vt:lpstr>HISTORIA DE LATEORÍA CELULAR</vt:lpstr>
      <vt:lpstr>Matthias Schleiden (1804-1881)</vt:lpstr>
      <vt:lpstr>HISTORIA DE LATEORÍA CELULAR</vt:lpstr>
      <vt:lpstr>Theodor Scwann (1810-1882)</vt:lpstr>
      <vt:lpstr>Rudolf Virchow (1821-1902)</vt:lpstr>
      <vt:lpstr>Teoría celular</vt:lpstr>
      <vt:lpstr>Teoría celular</vt:lpstr>
      <vt:lpstr>Teoría celular</vt:lpstr>
      <vt:lpstr>Tipos de células</vt:lpstr>
      <vt:lpstr>Células procariontes</vt:lpstr>
      <vt:lpstr>Presentación de PowerPoint</vt:lpstr>
      <vt:lpstr>Células Eucarióticas</vt:lpstr>
      <vt:lpstr>Presentación de PowerPoint</vt:lpstr>
      <vt:lpstr>Presentación de PowerPoint</vt:lpstr>
      <vt:lpstr>El desarrollo del conocimiento científico biológico está marcado por diversos hitos importantes. ¿Cuál de los siguientes hitos sentó las bases para el desarrollo de los otros cuatro?</vt:lpstr>
      <vt:lpstr>COMENTARIO</vt:lpstr>
      <vt:lpstr>COMENTARIO</vt:lpstr>
      <vt:lpstr>COMENTARIO</vt:lpstr>
      <vt:lpstr>COMENTARIO</vt:lpstr>
      <vt:lpstr>COMENTARIO</vt:lpstr>
      <vt:lpstr>El desarrollo del conocimiento científico biológico está marcado por diversos hitos importantes. ¿Cuál de los siguientes hitos sentó las bases para el desarrollo de los otros cuatro?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De Las Cruz Martínez</dc:creator>
  <cp:lastModifiedBy>Jose de la Cruz</cp:lastModifiedBy>
  <cp:revision>99</cp:revision>
  <dcterms:created xsi:type="dcterms:W3CDTF">2006-11-01T13:34:03Z</dcterms:created>
  <dcterms:modified xsi:type="dcterms:W3CDTF">2018-05-01T19:26:56Z</dcterms:modified>
</cp:coreProperties>
</file>